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1.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94" r:id="rId6"/>
    <p:sldMasterId id="2147483715" r:id="rId7"/>
  </p:sldMasterIdLst>
  <p:notesMasterIdLst>
    <p:notesMasterId r:id="rId94"/>
  </p:notesMasterIdLst>
  <p:sldIdLst>
    <p:sldId id="2596" r:id="rId8"/>
    <p:sldId id="2610" r:id="rId9"/>
    <p:sldId id="2611" r:id="rId10"/>
    <p:sldId id="338" r:id="rId11"/>
    <p:sldId id="339" r:id="rId12"/>
    <p:sldId id="332" r:id="rId13"/>
    <p:sldId id="333" r:id="rId14"/>
    <p:sldId id="304" r:id="rId15"/>
    <p:sldId id="2657" r:id="rId16"/>
    <p:sldId id="2612" r:id="rId17"/>
    <p:sldId id="2575" r:id="rId18"/>
    <p:sldId id="2565" r:id="rId19"/>
    <p:sldId id="256" r:id="rId20"/>
    <p:sldId id="2608" r:id="rId21"/>
    <p:sldId id="2607" r:id="rId22"/>
    <p:sldId id="2605" r:id="rId23"/>
    <p:sldId id="2636" r:id="rId24"/>
    <p:sldId id="920" r:id="rId25"/>
    <p:sldId id="777" r:id="rId26"/>
    <p:sldId id="778" r:id="rId27"/>
    <p:sldId id="779" r:id="rId28"/>
    <p:sldId id="918" r:id="rId29"/>
    <p:sldId id="919" r:id="rId30"/>
    <p:sldId id="874" r:id="rId31"/>
    <p:sldId id="875" r:id="rId32"/>
    <p:sldId id="876" r:id="rId33"/>
    <p:sldId id="878" r:id="rId34"/>
    <p:sldId id="2613" r:id="rId35"/>
    <p:sldId id="2663" r:id="rId36"/>
    <p:sldId id="2643" r:id="rId37"/>
    <p:sldId id="340" r:id="rId38"/>
    <p:sldId id="472" r:id="rId39"/>
    <p:sldId id="473" r:id="rId40"/>
    <p:sldId id="475" r:id="rId41"/>
    <p:sldId id="453" r:id="rId42"/>
    <p:sldId id="457" r:id="rId43"/>
    <p:sldId id="471" r:id="rId44"/>
    <p:sldId id="456" r:id="rId45"/>
    <p:sldId id="458" r:id="rId46"/>
    <p:sldId id="460" r:id="rId47"/>
    <p:sldId id="463" r:id="rId48"/>
    <p:sldId id="461" r:id="rId49"/>
    <p:sldId id="465" r:id="rId50"/>
    <p:sldId id="469" r:id="rId51"/>
    <p:sldId id="468" r:id="rId52"/>
    <p:sldId id="462" r:id="rId53"/>
    <p:sldId id="466" r:id="rId54"/>
    <p:sldId id="393" r:id="rId55"/>
    <p:sldId id="2644" r:id="rId56"/>
    <p:sldId id="257" r:id="rId57"/>
    <p:sldId id="258" r:id="rId58"/>
    <p:sldId id="262" r:id="rId59"/>
    <p:sldId id="260" r:id="rId60"/>
    <p:sldId id="261" r:id="rId61"/>
    <p:sldId id="263" r:id="rId62"/>
    <p:sldId id="264" r:id="rId63"/>
    <p:sldId id="265" r:id="rId64"/>
    <p:sldId id="266" r:id="rId65"/>
    <p:sldId id="267" r:id="rId66"/>
    <p:sldId id="268" r:id="rId67"/>
    <p:sldId id="286" r:id="rId68"/>
    <p:sldId id="271" r:id="rId69"/>
    <p:sldId id="272" r:id="rId70"/>
    <p:sldId id="274" r:id="rId71"/>
    <p:sldId id="275" r:id="rId72"/>
    <p:sldId id="285" r:id="rId73"/>
    <p:sldId id="282" r:id="rId74"/>
    <p:sldId id="2641" r:id="rId75"/>
    <p:sldId id="2656" r:id="rId76"/>
    <p:sldId id="259" r:id="rId77"/>
    <p:sldId id="2619" r:id="rId78"/>
    <p:sldId id="2620" r:id="rId79"/>
    <p:sldId id="2653" r:id="rId80"/>
    <p:sldId id="2664" r:id="rId81"/>
    <p:sldId id="2616" r:id="rId82"/>
    <p:sldId id="2571" r:id="rId83"/>
    <p:sldId id="2634" r:id="rId84"/>
    <p:sldId id="2659" r:id="rId85"/>
    <p:sldId id="2661" r:id="rId86"/>
    <p:sldId id="2660" r:id="rId87"/>
    <p:sldId id="2627" r:id="rId88"/>
    <p:sldId id="2655" r:id="rId89"/>
    <p:sldId id="2662" r:id="rId90"/>
    <p:sldId id="2654" r:id="rId91"/>
    <p:sldId id="2621" r:id="rId92"/>
    <p:sldId id="2622"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han Shahariar" initials="RS" lastIdx="2" clrIdx="0">
    <p:extLst>
      <p:ext uri="{19B8F6BF-5375-455C-9EA6-DF929625EA0E}">
        <p15:presenceInfo xmlns:p15="http://schemas.microsoft.com/office/powerpoint/2012/main" userId="78eb258dd34727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9FABD5"/>
    <a:srgbClr val="660033"/>
    <a:srgbClr val="FFFFFF"/>
    <a:srgbClr val="941651"/>
    <a:srgbClr val="36363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2" autoAdjust="0"/>
    <p:restoredTop sz="97259" autoAdjust="0"/>
  </p:normalViewPr>
  <p:slideViewPr>
    <p:cSldViewPr snapToGrid="0">
      <p:cViewPr varScale="1">
        <p:scale>
          <a:sx n="93" d="100"/>
          <a:sy n="93" d="100"/>
        </p:scale>
        <p:origin x="44" y="12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5" d="100"/>
          <a:sy n="85" d="100"/>
        </p:scale>
        <p:origin x="41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commentAuthors" Target="commen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E6C88-5070-472A-A50D-118F4E011E5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19F876FE-7573-4A99-81E8-B5D65DED8B54}">
      <dgm:prSet phldrT="[Text]" custT="1"/>
      <dgm:spPr>
        <a:solidFill>
          <a:srgbClr val="883856"/>
        </a:solidFill>
      </dgm:spPr>
      <dgm:t>
        <a:bodyPr/>
        <a:lstStyle/>
        <a:p>
          <a:r>
            <a:rPr lang="en-US" sz="1600" b="1" dirty="0">
              <a:latin typeface="+mj-lt"/>
            </a:rPr>
            <a:t>Healthcare System, Organization</a:t>
          </a:r>
        </a:p>
      </dgm:t>
    </dgm:pt>
    <dgm:pt modelId="{94827C69-FE27-4E32-9EE1-F13E11B9E5BF}" type="parTrans" cxnId="{246CEEE6-C154-42CD-B12A-7C8F2AEB14A1}">
      <dgm:prSet/>
      <dgm:spPr/>
      <dgm:t>
        <a:bodyPr/>
        <a:lstStyle/>
        <a:p>
          <a:endParaRPr lang="en-US"/>
        </a:p>
      </dgm:t>
    </dgm:pt>
    <dgm:pt modelId="{BF898C7B-411F-468E-AA4A-D49BB8C64785}" type="sibTrans" cxnId="{246CEEE6-C154-42CD-B12A-7C8F2AEB14A1}">
      <dgm:prSet/>
      <dgm:spPr/>
      <dgm:t>
        <a:bodyPr/>
        <a:lstStyle/>
        <a:p>
          <a:endParaRPr lang="en-US"/>
        </a:p>
      </dgm:t>
    </dgm:pt>
    <dgm:pt modelId="{6EFAFB81-DA36-4E10-8A85-AF33DA65E6E6}">
      <dgm:prSet phldrT="[Text]" custT="1"/>
      <dgm:spPr>
        <a:solidFill>
          <a:srgbClr val="883856"/>
        </a:solidFill>
      </dgm:spPr>
      <dgm:t>
        <a:bodyPr/>
        <a:lstStyle/>
        <a:p>
          <a:r>
            <a:rPr lang="en-US" sz="1600" b="1" dirty="0">
              <a:latin typeface="+mj-lt"/>
            </a:rPr>
            <a:t>Healthcare Clinic </a:t>
          </a:r>
        </a:p>
      </dgm:t>
    </dgm:pt>
    <dgm:pt modelId="{E333351C-23BF-406C-B686-FE9C2D60BC45}" type="parTrans" cxnId="{2169E21A-2484-4F37-BE33-8632A16D40AA}">
      <dgm:prSet/>
      <dgm:spPr/>
      <dgm:t>
        <a:bodyPr/>
        <a:lstStyle/>
        <a:p>
          <a:endParaRPr lang="en-US"/>
        </a:p>
      </dgm:t>
    </dgm:pt>
    <dgm:pt modelId="{141BE0EF-4179-43A0-B6CB-ED24A1FBDA72}" type="sibTrans" cxnId="{2169E21A-2484-4F37-BE33-8632A16D40AA}">
      <dgm:prSet/>
      <dgm:spPr/>
      <dgm:t>
        <a:bodyPr/>
        <a:lstStyle/>
        <a:p>
          <a:endParaRPr lang="en-US"/>
        </a:p>
      </dgm:t>
    </dgm:pt>
    <dgm:pt modelId="{BB8230C6-F59C-4F95-934A-FD5DBB207863}">
      <dgm:prSet phldrT="[Text]" custT="1"/>
      <dgm:spPr>
        <a:solidFill>
          <a:srgbClr val="883856"/>
        </a:solidFill>
      </dgm:spPr>
      <dgm:t>
        <a:bodyPr/>
        <a:lstStyle/>
        <a:p>
          <a:r>
            <a:rPr lang="en-US" sz="1600" b="1" dirty="0">
              <a:latin typeface="+mj-lt"/>
            </a:rPr>
            <a:t>Physicians, Clinical Team</a:t>
          </a:r>
        </a:p>
      </dgm:t>
    </dgm:pt>
    <dgm:pt modelId="{F423B777-10C8-48FA-8E77-4CC992D1E93F}" type="parTrans" cxnId="{403365BE-E32B-4F46-8CDD-54E2F77061F9}">
      <dgm:prSet/>
      <dgm:spPr/>
      <dgm:t>
        <a:bodyPr/>
        <a:lstStyle/>
        <a:p>
          <a:endParaRPr lang="en-US"/>
        </a:p>
      </dgm:t>
    </dgm:pt>
    <dgm:pt modelId="{B8767F0E-1102-4D2E-BA25-0B85A6CB55A5}" type="sibTrans" cxnId="{403365BE-E32B-4F46-8CDD-54E2F77061F9}">
      <dgm:prSet/>
      <dgm:spPr/>
      <dgm:t>
        <a:bodyPr/>
        <a:lstStyle/>
        <a:p>
          <a:endParaRPr lang="en-US"/>
        </a:p>
      </dgm:t>
    </dgm:pt>
    <dgm:pt modelId="{207CEAD6-027D-4173-9B57-6D0F95E72E00}">
      <dgm:prSet phldrT="[Text]" custT="1"/>
      <dgm:spPr>
        <a:solidFill>
          <a:srgbClr val="883856"/>
        </a:solidFill>
      </dgm:spPr>
      <dgm:t>
        <a:bodyPr/>
        <a:lstStyle/>
        <a:p>
          <a:r>
            <a:rPr lang="en-US" sz="1600" b="1" dirty="0">
              <a:latin typeface="+mj-lt"/>
            </a:rPr>
            <a:t>Individuals</a:t>
          </a:r>
        </a:p>
      </dgm:t>
    </dgm:pt>
    <dgm:pt modelId="{9C75A45B-8369-440E-8642-E849C14397B1}" type="parTrans" cxnId="{47224B4E-09D7-48DB-BC4F-9DF2895B4B7C}">
      <dgm:prSet/>
      <dgm:spPr/>
      <dgm:t>
        <a:bodyPr/>
        <a:lstStyle/>
        <a:p>
          <a:endParaRPr lang="en-US"/>
        </a:p>
      </dgm:t>
    </dgm:pt>
    <dgm:pt modelId="{44100CE5-B5FC-428C-80C6-E779AEF4E8E6}" type="sibTrans" cxnId="{47224B4E-09D7-48DB-BC4F-9DF2895B4B7C}">
      <dgm:prSet/>
      <dgm:spPr/>
      <dgm:t>
        <a:bodyPr/>
        <a:lstStyle/>
        <a:p>
          <a:endParaRPr lang="en-US"/>
        </a:p>
      </dgm:t>
    </dgm:pt>
    <dgm:pt modelId="{95BACB83-0BAB-47F7-B43C-D2E609853317}">
      <dgm:prSet phldrT="[Text]" custT="1"/>
      <dgm:spPr>
        <a:solidFill>
          <a:srgbClr val="883856"/>
        </a:solidFill>
      </dgm:spPr>
      <dgm:t>
        <a:bodyPr/>
        <a:lstStyle/>
        <a:p>
          <a:r>
            <a:rPr lang="en-US" sz="1600" b="1" dirty="0">
              <a:latin typeface="+mj-lt"/>
            </a:rPr>
            <a:t>Community Setting </a:t>
          </a:r>
        </a:p>
      </dgm:t>
    </dgm:pt>
    <dgm:pt modelId="{B486442F-B44F-4347-9226-28E5DDEB2272}" type="parTrans" cxnId="{96867079-AF01-4C64-B269-5A6839875E24}">
      <dgm:prSet/>
      <dgm:spPr/>
      <dgm:t>
        <a:bodyPr/>
        <a:lstStyle/>
        <a:p>
          <a:endParaRPr lang="en-US"/>
        </a:p>
      </dgm:t>
    </dgm:pt>
    <dgm:pt modelId="{A903C3BC-9595-47CA-BBC3-DA94FBDC60C7}" type="sibTrans" cxnId="{96867079-AF01-4C64-B269-5A6839875E24}">
      <dgm:prSet/>
      <dgm:spPr/>
      <dgm:t>
        <a:bodyPr/>
        <a:lstStyle/>
        <a:p>
          <a:endParaRPr lang="en-US"/>
        </a:p>
      </dgm:t>
    </dgm:pt>
    <dgm:pt modelId="{F0311DE3-134E-458B-A1FA-BEB0B554309A}" type="pres">
      <dgm:prSet presAssocID="{BC8E6C88-5070-472A-A50D-118F4E011E51}" presName="Name0" presStyleCnt="0">
        <dgm:presLayoutVars>
          <dgm:chMax val="7"/>
          <dgm:resizeHandles val="exact"/>
        </dgm:presLayoutVars>
      </dgm:prSet>
      <dgm:spPr/>
    </dgm:pt>
    <dgm:pt modelId="{DE5B294D-B2C8-4BA5-B628-8A83A108C841}" type="pres">
      <dgm:prSet presAssocID="{BC8E6C88-5070-472A-A50D-118F4E011E51}" presName="comp1" presStyleCnt="0"/>
      <dgm:spPr/>
    </dgm:pt>
    <dgm:pt modelId="{069AE30A-5152-420F-8510-425535127003}" type="pres">
      <dgm:prSet presAssocID="{BC8E6C88-5070-472A-A50D-118F4E011E51}" presName="circle1" presStyleLbl="node1" presStyleIdx="0" presStyleCnt="5" custLinFactNeighborX="-342" custLinFactNeighborY="-445"/>
      <dgm:spPr/>
    </dgm:pt>
    <dgm:pt modelId="{2762104F-0BF8-433E-BE04-60FF931FFBE2}" type="pres">
      <dgm:prSet presAssocID="{BC8E6C88-5070-472A-A50D-118F4E011E51}" presName="c1text" presStyleLbl="node1" presStyleIdx="0" presStyleCnt="5">
        <dgm:presLayoutVars>
          <dgm:bulletEnabled val="1"/>
        </dgm:presLayoutVars>
      </dgm:prSet>
      <dgm:spPr/>
    </dgm:pt>
    <dgm:pt modelId="{F5EA2031-2B78-4A75-B6A9-BA9DD3053F58}" type="pres">
      <dgm:prSet presAssocID="{BC8E6C88-5070-472A-A50D-118F4E011E51}" presName="comp2" presStyleCnt="0"/>
      <dgm:spPr/>
    </dgm:pt>
    <dgm:pt modelId="{7A070E5F-CDE1-44FE-B5E0-9D426B04A7D7}" type="pres">
      <dgm:prSet presAssocID="{BC8E6C88-5070-472A-A50D-118F4E011E51}" presName="circle2" presStyleLbl="node1" presStyleIdx="1" presStyleCnt="5"/>
      <dgm:spPr/>
    </dgm:pt>
    <dgm:pt modelId="{CC70AE5C-0784-4627-845D-2C1F74172AAC}" type="pres">
      <dgm:prSet presAssocID="{BC8E6C88-5070-472A-A50D-118F4E011E51}" presName="c2text" presStyleLbl="node1" presStyleIdx="1" presStyleCnt="5">
        <dgm:presLayoutVars>
          <dgm:bulletEnabled val="1"/>
        </dgm:presLayoutVars>
      </dgm:prSet>
      <dgm:spPr/>
    </dgm:pt>
    <dgm:pt modelId="{9BE0BFEB-C3AA-432C-A62C-42AAB323E5C6}" type="pres">
      <dgm:prSet presAssocID="{BC8E6C88-5070-472A-A50D-118F4E011E51}" presName="comp3" presStyleCnt="0"/>
      <dgm:spPr/>
    </dgm:pt>
    <dgm:pt modelId="{70B45AF5-72B4-44DD-ABC0-D1EE7E9E709C}" type="pres">
      <dgm:prSet presAssocID="{BC8E6C88-5070-472A-A50D-118F4E011E51}" presName="circle3" presStyleLbl="node1" presStyleIdx="2" presStyleCnt="5"/>
      <dgm:spPr/>
    </dgm:pt>
    <dgm:pt modelId="{8F938177-F7C4-4DB9-AF4E-6B9CECA53170}" type="pres">
      <dgm:prSet presAssocID="{BC8E6C88-5070-472A-A50D-118F4E011E51}" presName="c3text" presStyleLbl="node1" presStyleIdx="2" presStyleCnt="5">
        <dgm:presLayoutVars>
          <dgm:bulletEnabled val="1"/>
        </dgm:presLayoutVars>
      </dgm:prSet>
      <dgm:spPr/>
    </dgm:pt>
    <dgm:pt modelId="{0D3B664D-FCD7-48EF-8039-D6F5234C9049}" type="pres">
      <dgm:prSet presAssocID="{BC8E6C88-5070-472A-A50D-118F4E011E51}" presName="comp4" presStyleCnt="0"/>
      <dgm:spPr/>
    </dgm:pt>
    <dgm:pt modelId="{BB2D4320-0D61-43D8-82BB-F20DCD448AFB}" type="pres">
      <dgm:prSet presAssocID="{BC8E6C88-5070-472A-A50D-118F4E011E51}" presName="circle4" presStyleLbl="node1" presStyleIdx="3" presStyleCnt="5"/>
      <dgm:spPr/>
    </dgm:pt>
    <dgm:pt modelId="{6922605F-2D56-48EA-9793-AEE0BB0A55ED}" type="pres">
      <dgm:prSet presAssocID="{BC8E6C88-5070-472A-A50D-118F4E011E51}" presName="c4text" presStyleLbl="node1" presStyleIdx="3" presStyleCnt="5">
        <dgm:presLayoutVars>
          <dgm:bulletEnabled val="1"/>
        </dgm:presLayoutVars>
      </dgm:prSet>
      <dgm:spPr/>
    </dgm:pt>
    <dgm:pt modelId="{346397EE-AAD2-43ED-8027-4A09D2625E08}" type="pres">
      <dgm:prSet presAssocID="{BC8E6C88-5070-472A-A50D-118F4E011E51}" presName="comp5" presStyleCnt="0"/>
      <dgm:spPr/>
    </dgm:pt>
    <dgm:pt modelId="{BC02DB3D-6A59-4298-A86F-12401DE8E060}" type="pres">
      <dgm:prSet presAssocID="{BC8E6C88-5070-472A-A50D-118F4E011E51}" presName="circle5" presStyleLbl="node1" presStyleIdx="4" presStyleCnt="5"/>
      <dgm:spPr/>
    </dgm:pt>
    <dgm:pt modelId="{4E2AEDE0-2C84-4368-BE80-88BE5B9F1BF0}" type="pres">
      <dgm:prSet presAssocID="{BC8E6C88-5070-472A-A50D-118F4E011E51}" presName="c5text" presStyleLbl="node1" presStyleIdx="4" presStyleCnt="5">
        <dgm:presLayoutVars>
          <dgm:bulletEnabled val="1"/>
        </dgm:presLayoutVars>
      </dgm:prSet>
      <dgm:spPr/>
    </dgm:pt>
  </dgm:ptLst>
  <dgm:cxnLst>
    <dgm:cxn modelId="{990F6D00-942B-453C-B898-EFA0CD6D197D}" type="presOf" srcId="{95BACB83-0BAB-47F7-B43C-D2E609853317}" destId="{069AE30A-5152-420F-8510-425535127003}" srcOrd="0" destOrd="0" presId="urn:microsoft.com/office/officeart/2005/8/layout/venn2"/>
    <dgm:cxn modelId="{66B9B00D-71A1-4777-87C9-C3B9E61E1010}" type="presOf" srcId="{6EFAFB81-DA36-4E10-8A85-AF33DA65E6E6}" destId="{70B45AF5-72B4-44DD-ABC0-D1EE7E9E709C}" srcOrd="0" destOrd="0" presId="urn:microsoft.com/office/officeart/2005/8/layout/venn2"/>
    <dgm:cxn modelId="{141F6814-BED8-488D-A3BA-9AAB0A4DB674}" type="presOf" srcId="{BB8230C6-F59C-4F95-934A-FD5DBB207863}" destId="{6922605F-2D56-48EA-9793-AEE0BB0A55ED}" srcOrd="1" destOrd="0" presId="urn:microsoft.com/office/officeart/2005/8/layout/venn2"/>
    <dgm:cxn modelId="{2169E21A-2484-4F37-BE33-8632A16D40AA}" srcId="{BC8E6C88-5070-472A-A50D-118F4E011E51}" destId="{6EFAFB81-DA36-4E10-8A85-AF33DA65E6E6}" srcOrd="2" destOrd="0" parTransId="{E333351C-23BF-406C-B686-FE9C2D60BC45}" sibTransId="{141BE0EF-4179-43A0-B6CB-ED24A1FBDA72}"/>
    <dgm:cxn modelId="{2E0E8E22-66E9-4A6B-B69E-DE1E0EA55AC3}" type="presOf" srcId="{207CEAD6-027D-4173-9B57-6D0F95E72E00}" destId="{4E2AEDE0-2C84-4368-BE80-88BE5B9F1BF0}" srcOrd="1" destOrd="0" presId="urn:microsoft.com/office/officeart/2005/8/layout/venn2"/>
    <dgm:cxn modelId="{CDFC933A-BED8-409E-B4A8-5D36EB3D7D9F}" type="presOf" srcId="{6EFAFB81-DA36-4E10-8A85-AF33DA65E6E6}" destId="{8F938177-F7C4-4DB9-AF4E-6B9CECA53170}" srcOrd="1" destOrd="0" presId="urn:microsoft.com/office/officeart/2005/8/layout/venn2"/>
    <dgm:cxn modelId="{453CE94D-F52A-4F9D-B790-212A2BEC0307}" type="presOf" srcId="{95BACB83-0BAB-47F7-B43C-D2E609853317}" destId="{2762104F-0BF8-433E-BE04-60FF931FFBE2}" srcOrd="1" destOrd="0" presId="urn:microsoft.com/office/officeart/2005/8/layout/venn2"/>
    <dgm:cxn modelId="{47224B4E-09D7-48DB-BC4F-9DF2895B4B7C}" srcId="{BC8E6C88-5070-472A-A50D-118F4E011E51}" destId="{207CEAD6-027D-4173-9B57-6D0F95E72E00}" srcOrd="4" destOrd="0" parTransId="{9C75A45B-8369-440E-8642-E849C14397B1}" sibTransId="{44100CE5-B5FC-428C-80C6-E779AEF4E8E6}"/>
    <dgm:cxn modelId="{96867079-AF01-4C64-B269-5A6839875E24}" srcId="{BC8E6C88-5070-472A-A50D-118F4E011E51}" destId="{95BACB83-0BAB-47F7-B43C-D2E609853317}" srcOrd="0" destOrd="0" parTransId="{B486442F-B44F-4347-9226-28E5DDEB2272}" sibTransId="{A903C3BC-9595-47CA-BBC3-DA94FBDC60C7}"/>
    <dgm:cxn modelId="{3EB4B686-4DBE-47E6-8D34-7025A174FBF7}" type="presOf" srcId="{BB8230C6-F59C-4F95-934A-FD5DBB207863}" destId="{BB2D4320-0D61-43D8-82BB-F20DCD448AFB}" srcOrd="0" destOrd="0" presId="urn:microsoft.com/office/officeart/2005/8/layout/venn2"/>
    <dgm:cxn modelId="{419D41B9-79E6-4C17-8790-1B378F9B68CB}" type="presOf" srcId="{19F876FE-7573-4A99-81E8-B5D65DED8B54}" destId="{7A070E5F-CDE1-44FE-B5E0-9D426B04A7D7}" srcOrd="0" destOrd="0" presId="urn:microsoft.com/office/officeart/2005/8/layout/venn2"/>
    <dgm:cxn modelId="{4D9C1DBD-8E0C-473A-8B03-43D48772FBBE}" type="presOf" srcId="{207CEAD6-027D-4173-9B57-6D0F95E72E00}" destId="{BC02DB3D-6A59-4298-A86F-12401DE8E060}" srcOrd="0" destOrd="0" presId="urn:microsoft.com/office/officeart/2005/8/layout/venn2"/>
    <dgm:cxn modelId="{403365BE-E32B-4F46-8CDD-54E2F77061F9}" srcId="{BC8E6C88-5070-472A-A50D-118F4E011E51}" destId="{BB8230C6-F59C-4F95-934A-FD5DBB207863}" srcOrd="3" destOrd="0" parTransId="{F423B777-10C8-48FA-8E77-4CC992D1E93F}" sibTransId="{B8767F0E-1102-4D2E-BA25-0B85A6CB55A5}"/>
    <dgm:cxn modelId="{6AA992C0-8913-4787-B630-EBB86989A38A}" type="presOf" srcId="{19F876FE-7573-4A99-81E8-B5D65DED8B54}" destId="{CC70AE5C-0784-4627-845D-2C1F74172AAC}" srcOrd="1" destOrd="0" presId="urn:microsoft.com/office/officeart/2005/8/layout/venn2"/>
    <dgm:cxn modelId="{246CEEE6-C154-42CD-B12A-7C8F2AEB14A1}" srcId="{BC8E6C88-5070-472A-A50D-118F4E011E51}" destId="{19F876FE-7573-4A99-81E8-B5D65DED8B54}" srcOrd="1" destOrd="0" parTransId="{94827C69-FE27-4E32-9EE1-F13E11B9E5BF}" sibTransId="{BF898C7B-411F-468E-AA4A-D49BB8C64785}"/>
    <dgm:cxn modelId="{BEC15EE9-BD4C-4C1C-8538-53587C07FC07}" type="presOf" srcId="{BC8E6C88-5070-472A-A50D-118F4E011E51}" destId="{F0311DE3-134E-458B-A1FA-BEB0B554309A}" srcOrd="0" destOrd="0" presId="urn:microsoft.com/office/officeart/2005/8/layout/venn2"/>
    <dgm:cxn modelId="{642763D0-A62A-4EDA-B603-8C721779F618}" type="presParOf" srcId="{F0311DE3-134E-458B-A1FA-BEB0B554309A}" destId="{DE5B294D-B2C8-4BA5-B628-8A83A108C841}" srcOrd="0" destOrd="0" presId="urn:microsoft.com/office/officeart/2005/8/layout/venn2"/>
    <dgm:cxn modelId="{5D25F6B5-43A9-49D8-A9D2-3DCCFE999ABB}" type="presParOf" srcId="{DE5B294D-B2C8-4BA5-B628-8A83A108C841}" destId="{069AE30A-5152-420F-8510-425535127003}" srcOrd="0" destOrd="0" presId="urn:microsoft.com/office/officeart/2005/8/layout/venn2"/>
    <dgm:cxn modelId="{B39B692D-930F-4A21-9DF8-57CD962C2B31}" type="presParOf" srcId="{DE5B294D-B2C8-4BA5-B628-8A83A108C841}" destId="{2762104F-0BF8-433E-BE04-60FF931FFBE2}" srcOrd="1" destOrd="0" presId="urn:microsoft.com/office/officeart/2005/8/layout/venn2"/>
    <dgm:cxn modelId="{6B3249E1-CD07-4293-AC12-EDCF20D89E4B}" type="presParOf" srcId="{F0311DE3-134E-458B-A1FA-BEB0B554309A}" destId="{F5EA2031-2B78-4A75-B6A9-BA9DD3053F58}" srcOrd="1" destOrd="0" presId="urn:microsoft.com/office/officeart/2005/8/layout/venn2"/>
    <dgm:cxn modelId="{CA959C51-F1A3-460B-92AC-5A5ABC81709B}" type="presParOf" srcId="{F5EA2031-2B78-4A75-B6A9-BA9DD3053F58}" destId="{7A070E5F-CDE1-44FE-B5E0-9D426B04A7D7}" srcOrd="0" destOrd="0" presId="urn:microsoft.com/office/officeart/2005/8/layout/venn2"/>
    <dgm:cxn modelId="{426B8C91-BDF8-448E-9275-D7B82CF72D45}" type="presParOf" srcId="{F5EA2031-2B78-4A75-B6A9-BA9DD3053F58}" destId="{CC70AE5C-0784-4627-845D-2C1F74172AAC}" srcOrd="1" destOrd="0" presId="urn:microsoft.com/office/officeart/2005/8/layout/venn2"/>
    <dgm:cxn modelId="{7BF2651C-AE1F-4232-BEC3-BA8480CCE5D4}" type="presParOf" srcId="{F0311DE3-134E-458B-A1FA-BEB0B554309A}" destId="{9BE0BFEB-C3AA-432C-A62C-42AAB323E5C6}" srcOrd="2" destOrd="0" presId="urn:microsoft.com/office/officeart/2005/8/layout/venn2"/>
    <dgm:cxn modelId="{94420ECD-C1FA-4867-9FF5-842AEDD2A652}" type="presParOf" srcId="{9BE0BFEB-C3AA-432C-A62C-42AAB323E5C6}" destId="{70B45AF5-72B4-44DD-ABC0-D1EE7E9E709C}" srcOrd="0" destOrd="0" presId="urn:microsoft.com/office/officeart/2005/8/layout/venn2"/>
    <dgm:cxn modelId="{0645E58F-DB77-4AC2-9D8C-8CACFD55601C}" type="presParOf" srcId="{9BE0BFEB-C3AA-432C-A62C-42AAB323E5C6}" destId="{8F938177-F7C4-4DB9-AF4E-6B9CECA53170}" srcOrd="1" destOrd="0" presId="urn:microsoft.com/office/officeart/2005/8/layout/venn2"/>
    <dgm:cxn modelId="{738712A7-E645-4864-BDF3-EC84E4AFB1D3}" type="presParOf" srcId="{F0311DE3-134E-458B-A1FA-BEB0B554309A}" destId="{0D3B664D-FCD7-48EF-8039-D6F5234C9049}" srcOrd="3" destOrd="0" presId="urn:microsoft.com/office/officeart/2005/8/layout/venn2"/>
    <dgm:cxn modelId="{F12E0BD7-0F51-48C5-8085-C64EEEC2A25B}" type="presParOf" srcId="{0D3B664D-FCD7-48EF-8039-D6F5234C9049}" destId="{BB2D4320-0D61-43D8-82BB-F20DCD448AFB}" srcOrd="0" destOrd="0" presId="urn:microsoft.com/office/officeart/2005/8/layout/venn2"/>
    <dgm:cxn modelId="{85FCA36D-529C-4152-8B77-0EB359C6E985}" type="presParOf" srcId="{0D3B664D-FCD7-48EF-8039-D6F5234C9049}" destId="{6922605F-2D56-48EA-9793-AEE0BB0A55ED}" srcOrd="1" destOrd="0" presId="urn:microsoft.com/office/officeart/2005/8/layout/venn2"/>
    <dgm:cxn modelId="{A80D4645-7650-491F-9048-98CAE0119E62}" type="presParOf" srcId="{F0311DE3-134E-458B-A1FA-BEB0B554309A}" destId="{346397EE-AAD2-43ED-8027-4A09D2625E08}" srcOrd="4" destOrd="0" presId="urn:microsoft.com/office/officeart/2005/8/layout/venn2"/>
    <dgm:cxn modelId="{6F7C4AC1-052F-479D-8B97-4F5161DE71CB}" type="presParOf" srcId="{346397EE-AAD2-43ED-8027-4A09D2625E08}" destId="{BC02DB3D-6A59-4298-A86F-12401DE8E060}" srcOrd="0" destOrd="0" presId="urn:microsoft.com/office/officeart/2005/8/layout/venn2"/>
    <dgm:cxn modelId="{BC400E07-3E5E-4D09-979F-CBA3DF6CCFAA}" type="presParOf" srcId="{346397EE-AAD2-43ED-8027-4A09D2625E08}" destId="{4E2AEDE0-2C84-4368-BE80-88BE5B9F1BF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8E6C88-5070-472A-A50D-118F4E011E5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19F876FE-7573-4A99-81E8-B5D65DED8B54}">
      <dgm:prSet phldrT="[Text]" custT="1"/>
      <dgm:spPr>
        <a:solidFill>
          <a:srgbClr val="883856"/>
        </a:solidFill>
      </dgm:spPr>
      <dgm:t>
        <a:bodyPr/>
        <a:lstStyle/>
        <a:p>
          <a:r>
            <a:rPr lang="en-US" sz="1200" b="1" dirty="0">
              <a:latin typeface="+mj-lt"/>
            </a:rPr>
            <a:t>Healthcare System, Organization</a:t>
          </a:r>
        </a:p>
      </dgm:t>
    </dgm:pt>
    <dgm:pt modelId="{94827C69-FE27-4E32-9EE1-F13E11B9E5BF}" type="parTrans" cxnId="{246CEEE6-C154-42CD-B12A-7C8F2AEB14A1}">
      <dgm:prSet/>
      <dgm:spPr/>
      <dgm:t>
        <a:bodyPr/>
        <a:lstStyle/>
        <a:p>
          <a:endParaRPr lang="en-US"/>
        </a:p>
      </dgm:t>
    </dgm:pt>
    <dgm:pt modelId="{BF898C7B-411F-468E-AA4A-D49BB8C64785}" type="sibTrans" cxnId="{246CEEE6-C154-42CD-B12A-7C8F2AEB14A1}">
      <dgm:prSet/>
      <dgm:spPr/>
      <dgm:t>
        <a:bodyPr/>
        <a:lstStyle/>
        <a:p>
          <a:endParaRPr lang="en-US"/>
        </a:p>
      </dgm:t>
    </dgm:pt>
    <dgm:pt modelId="{6EFAFB81-DA36-4E10-8A85-AF33DA65E6E6}">
      <dgm:prSet phldrT="[Text]" custT="1"/>
      <dgm:spPr>
        <a:solidFill>
          <a:srgbClr val="883856"/>
        </a:solidFill>
      </dgm:spPr>
      <dgm:t>
        <a:bodyPr/>
        <a:lstStyle/>
        <a:p>
          <a:r>
            <a:rPr lang="en-US" sz="1200" b="1" dirty="0">
              <a:latin typeface="+mj-lt"/>
            </a:rPr>
            <a:t>Healthcare Clinic </a:t>
          </a:r>
        </a:p>
      </dgm:t>
    </dgm:pt>
    <dgm:pt modelId="{E333351C-23BF-406C-B686-FE9C2D60BC45}" type="parTrans" cxnId="{2169E21A-2484-4F37-BE33-8632A16D40AA}">
      <dgm:prSet/>
      <dgm:spPr/>
      <dgm:t>
        <a:bodyPr/>
        <a:lstStyle/>
        <a:p>
          <a:endParaRPr lang="en-US"/>
        </a:p>
      </dgm:t>
    </dgm:pt>
    <dgm:pt modelId="{141BE0EF-4179-43A0-B6CB-ED24A1FBDA72}" type="sibTrans" cxnId="{2169E21A-2484-4F37-BE33-8632A16D40AA}">
      <dgm:prSet/>
      <dgm:spPr/>
      <dgm:t>
        <a:bodyPr/>
        <a:lstStyle/>
        <a:p>
          <a:endParaRPr lang="en-US"/>
        </a:p>
      </dgm:t>
    </dgm:pt>
    <dgm:pt modelId="{BB8230C6-F59C-4F95-934A-FD5DBB207863}">
      <dgm:prSet phldrT="[Text]" custT="1"/>
      <dgm:spPr>
        <a:solidFill>
          <a:srgbClr val="883856"/>
        </a:solidFill>
      </dgm:spPr>
      <dgm:t>
        <a:bodyPr/>
        <a:lstStyle/>
        <a:p>
          <a:r>
            <a:rPr lang="en-US" sz="1200" b="1" dirty="0">
              <a:latin typeface="+mj-lt"/>
            </a:rPr>
            <a:t>Physicians, Clinical Team</a:t>
          </a:r>
        </a:p>
      </dgm:t>
    </dgm:pt>
    <dgm:pt modelId="{F423B777-10C8-48FA-8E77-4CC992D1E93F}" type="parTrans" cxnId="{403365BE-E32B-4F46-8CDD-54E2F77061F9}">
      <dgm:prSet/>
      <dgm:spPr/>
      <dgm:t>
        <a:bodyPr/>
        <a:lstStyle/>
        <a:p>
          <a:endParaRPr lang="en-US"/>
        </a:p>
      </dgm:t>
    </dgm:pt>
    <dgm:pt modelId="{B8767F0E-1102-4D2E-BA25-0B85A6CB55A5}" type="sibTrans" cxnId="{403365BE-E32B-4F46-8CDD-54E2F77061F9}">
      <dgm:prSet/>
      <dgm:spPr/>
      <dgm:t>
        <a:bodyPr/>
        <a:lstStyle/>
        <a:p>
          <a:endParaRPr lang="en-US"/>
        </a:p>
      </dgm:t>
    </dgm:pt>
    <dgm:pt modelId="{207CEAD6-027D-4173-9B57-6D0F95E72E00}">
      <dgm:prSet phldrT="[Text]" custT="1"/>
      <dgm:spPr>
        <a:solidFill>
          <a:srgbClr val="883856"/>
        </a:solidFill>
      </dgm:spPr>
      <dgm:t>
        <a:bodyPr/>
        <a:lstStyle/>
        <a:p>
          <a:r>
            <a:rPr lang="en-US" sz="1200" b="1" dirty="0">
              <a:latin typeface="+mj-lt"/>
            </a:rPr>
            <a:t>Individuals</a:t>
          </a:r>
        </a:p>
      </dgm:t>
    </dgm:pt>
    <dgm:pt modelId="{9C75A45B-8369-440E-8642-E849C14397B1}" type="parTrans" cxnId="{47224B4E-09D7-48DB-BC4F-9DF2895B4B7C}">
      <dgm:prSet/>
      <dgm:spPr/>
      <dgm:t>
        <a:bodyPr/>
        <a:lstStyle/>
        <a:p>
          <a:endParaRPr lang="en-US"/>
        </a:p>
      </dgm:t>
    </dgm:pt>
    <dgm:pt modelId="{44100CE5-B5FC-428C-80C6-E779AEF4E8E6}" type="sibTrans" cxnId="{47224B4E-09D7-48DB-BC4F-9DF2895B4B7C}">
      <dgm:prSet/>
      <dgm:spPr/>
      <dgm:t>
        <a:bodyPr/>
        <a:lstStyle/>
        <a:p>
          <a:endParaRPr lang="en-US"/>
        </a:p>
      </dgm:t>
    </dgm:pt>
    <dgm:pt modelId="{95BACB83-0BAB-47F7-B43C-D2E609853317}">
      <dgm:prSet phldrT="[Text]" custT="1"/>
      <dgm:spPr>
        <a:solidFill>
          <a:srgbClr val="883856"/>
        </a:solidFill>
      </dgm:spPr>
      <dgm:t>
        <a:bodyPr/>
        <a:lstStyle/>
        <a:p>
          <a:r>
            <a:rPr lang="en-US" sz="1200" b="1" dirty="0">
              <a:latin typeface="+mj-lt"/>
            </a:rPr>
            <a:t>Community Setting </a:t>
          </a:r>
        </a:p>
      </dgm:t>
    </dgm:pt>
    <dgm:pt modelId="{A903C3BC-9595-47CA-BBC3-DA94FBDC60C7}" type="sibTrans" cxnId="{96867079-AF01-4C64-B269-5A6839875E24}">
      <dgm:prSet/>
      <dgm:spPr/>
      <dgm:t>
        <a:bodyPr/>
        <a:lstStyle/>
        <a:p>
          <a:endParaRPr lang="en-US"/>
        </a:p>
      </dgm:t>
    </dgm:pt>
    <dgm:pt modelId="{B486442F-B44F-4347-9226-28E5DDEB2272}" type="parTrans" cxnId="{96867079-AF01-4C64-B269-5A6839875E24}">
      <dgm:prSet/>
      <dgm:spPr/>
      <dgm:t>
        <a:bodyPr/>
        <a:lstStyle/>
        <a:p>
          <a:endParaRPr lang="en-US"/>
        </a:p>
      </dgm:t>
    </dgm:pt>
    <dgm:pt modelId="{F0311DE3-134E-458B-A1FA-BEB0B554309A}" type="pres">
      <dgm:prSet presAssocID="{BC8E6C88-5070-472A-A50D-118F4E011E51}" presName="Name0" presStyleCnt="0">
        <dgm:presLayoutVars>
          <dgm:chMax val="7"/>
          <dgm:resizeHandles val="exact"/>
        </dgm:presLayoutVars>
      </dgm:prSet>
      <dgm:spPr/>
    </dgm:pt>
    <dgm:pt modelId="{DE5B294D-B2C8-4BA5-B628-8A83A108C841}" type="pres">
      <dgm:prSet presAssocID="{BC8E6C88-5070-472A-A50D-118F4E011E51}" presName="comp1" presStyleCnt="0"/>
      <dgm:spPr/>
    </dgm:pt>
    <dgm:pt modelId="{069AE30A-5152-420F-8510-425535127003}" type="pres">
      <dgm:prSet presAssocID="{BC8E6C88-5070-472A-A50D-118F4E011E51}" presName="circle1" presStyleLbl="node1" presStyleIdx="0" presStyleCnt="5" custLinFactNeighborX="-1422"/>
      <dgm:spPr/>
    </dgm:pt>
    <dgm:pt modelId="{2762104F-0BF8-433E-BE04-60FF931FFBE2}" type="pres">
      <dgm:prSet presAssocID="{BC8E6C88-5070-472A-A50D-118F4E011E51}" presName="c1text" presStyleLbl="node1" presStyleIdx="0" presStyleCnt="5">
        <dgm:presLayoutVars>
          <dgm:bulletEnabled val="1"/>
        </dgm:presLayoutVars>
      </dgm:prSet>
      <dgm:spPr/>
    </dgm:pt>
    <dgm:pt modelId="{F5EA2031-2B78-4A75-B6A9-BA9DD3053F58}" type="pres">
      <dgm:prSet presAssocID="{BC8E6C88-5070-472A-A50D-118F4E011E51}" presName="comp2" presStyleCnt="0"/>
      <dgm:spPr/>
    </dgm:pt>
    <dgm:pt modelId="{7A070E5F-CDE1-44FE-B5E0-9D426B04A7D7}" type="pres">
      <dgm:prSet presAssocID="{BC8E6C88-5070-472A-A50D-118F4E011E51}" presName="circle2" presStyleLbl="node1" presStyleIdx="1" presStyleCnt="5"/>
      <dgm:spPr/>
    </dgm:pt>
    <dgm:pt modelId="{CC70AE5C-0784-4627-845D-2C1F74172AAC}" type="pres">
      <dgm:prSet presAssocID="{BC8E6C88-5070-472A-A50D-118F4E011E51}" presName="c2text" presStyleLbl="node1" presStyleIdx="1" presStyleCnt="5">
        <dgm:presLayoutVars>
          <dgm:bulletEnabled val="1"/>
        </dgm:presLayoutVars>
      </dgm:prSet>
      <dgm:spPr/>
    </dgm:pt>
    <dgm:pt modelId="{9BE0BFEB-C3AA-432C-A62C-42AAB323E5C6}" type="pres">
      <dgm:prSet presAssocID="{BC8E6C88-5070-472A-A50D-118F4E011E51}" presName="comp3" presStyleCnt="0"/>
      <dgm:spPr/>
    </dgm:pt>
    <dgm:pt modelId="{70B45AF5-72B4-44DD-ABC0-D1EE7E9E709C}" type="pres">
      <dgm:prSet presAssocID="{BC8E6C88-5070-472A-A50D-118F4E011E51}" presName="circle3" presStyleLbl="node1" presStyleIdx="2" presStyleCnt="5"/>
      <dgm:spPr/>
    </dgm:pt>
    <dgm:pt modelId="{8F938177-F7C4-4DB9-AF4E-6B9CECA53170}" type="pres">
      <dgm:prSet presAssocID="{BC8E6C88-5070-472A-A50D-118F4E011E51}" presName="c3text" presStyleLbl="node1" presStyleIdx="2" presStyleCnt="5">
        <dgm:presLayoutVars>
          <dgm:bulletEnabled val="1"/>
        </dgm:presLayoutVars>
      </dgm:prSet>
      <dgm:spPr/>
    </dgm:pt>
    <dgm:pt modelId="{0D3B664D-FCD7-48EF-8039-D6F5234C9049}" type="pres">
      <dgm:prSet presAssocID="{BC8E6C88-5070-472A-A50D-118F4E011E51}" presName="comp4" presStyleCnt="0"/>
      <dgm:spPr/>
    </dgm:pt>
    <dgm:pt modelId="{BB2D4320-0D61-43D8-82BB-F20DCD448AFB}" type="pres">
      <dgm:prSet presAssocID="{BC8E6C88-5070-472A-A50D-118F4E011E51}" presName="circle4" presStyleLbl="node1" presStyleIdx="3" presStyleCnt="5"/>
      <dgm:spPr/>
    </dgm:pt>
    <dgm:pt modelId="{6922605F-2D56-48EA-9793-AEE0BB0A55ED}" type="pres">
      <dgm:prSet presAssocID="{BC8E6C88-5070-472A-A50D-118F4E011E51}" presName="c4text" presStyleLbl="node1" presStyleIdx="3" presStyleCnt="5">
        <dgm:presLayoutVars>
          <dgm:bulletEnabled val="1"/>
        </dgm:presLayoutVars>
      </dgm:prSet>
      <dgm:spPr/>
    </dgm:pt>
    <dgm:pt modelId="{346397EE-AAD2-43ED-8027-4A09D2625E08}" type="pres">
      <dgm:prSet presAssocID="{BC8E6C88-5070-472A-A50D-118F4E011E51}" presName="comp5" presStyleCnt="0"/>
      <dgm:spPr/>
    </dgm:pt>
    <dgm:pt modelId="{BC02DB3D-6A59-4298-A86F-12401DE8E060}" type="pres">
      <dgm:prSet presAssocID="{BC8E6C88-5070-472A-A50D-118F4E011E51}" presName="circle5" presStyleLbl="node1" presStyleIdx="4" presStyleCnt="5"/>
      <dgm:spPr/>
    </dgm:pt>
    <dgm:pt modelId="{4E2AEDE0-2C84-4368-BE80-88BE5B9F1BF0}" type="pres">
      <dgm:prSet presAssocID="{BC8E6C88-5070-472A-A50D-118F4E011E51}" presName="c5text" presStyleLbl="node1" presStyleIdx="4" presStyleCnt="5">
        <dgm:presLayoutVars>
          <dgm:bulletEnabled val="1"/>
        </dgm:presLayoutVars>
      </dgm:prSet>
      <dgm:spPr/>
    </dgm:pt>
  </dgm:ptLst>
  <dgm:cxnLst>
    <dgm:cxn modelId="{990F6D00-942B-453C-B898-EFA0CD6D197D}" type="presOf" srcId="{95BACB83-0BAB-47F7-B43C-D2E609853317}" destId="{069AE30A-5152-420F-8510-425535127003}" srcOrd="0" destOrd="0" presId="urn:microsoft.com/office/officeart/2005/8/layout/venn2"/>
    <dgm:cxn modelId="{66B9B00D-71A1-4777-87C9-C3B9E61E1010}" type="presOf" srcId="{6EFAFB81-DA36-4E10-8A85-AF33DA65E6E6}" destId="{70B45AF5-72B4-44DD-ABC0-D1EE7E9E709C}" srcOrd="0" destOrd="0" presId="urn:microsoft.com/office/officeart/2005/8/layout/venn2"/>
    <dgm:cxn modelId="{141F6814-BED8-488D-A3BA-9AAB0A4DB674}" type="presOf" srcId="{BB8230C6-F59C-4F95-934A-FD5DBB207863}" destId="{6922605F-2D56-48EA-9793-AEE0BB0A55ED}" srcOrd="1" destOrd="0" presId="urn:microsoft.com/office/officeart/2005/8/layout/venn2"/>
    <dgm:cxn modelId="{2169E21A-2484-4F37-BE33-8632A16D40AA}" srcId="{BC8E6C88-5070-472A-A50D-118F4E011E51}" destId="{6EFAFB81-DA36-4E10-8A85-AF33DA65E6E6}" srcOrd="2" destOrd="0" parTransId="{E333351C-23BF-406C-B686-FE9C2D60BC45}" sibTransId="{141BE0EF-4179-43A0-B6CB-ED24A1FBDA72}"/>
    <dgm:cxn modelId="{2E0E8E22-66E9-4A6B-B69E-DE1E0EA55AC3}" type="presOf" srcId="{207CEAD6-027D-4173-9B57-6D0F95E72E00}" destId="{4E2AEDE0-2C84-4368-BE80-88BE5B9F1BF0}" srcOrd="1" destOrd="0" presId="urn:microsoft.com/office/officeart/2005/8/layout/venn2"/>
    <dgm:cxn modelId="{CDFC933A-BED8-409E-B4A8-5D36EB3D7D9F}" type="presOf" srcId="{6EFAFB81-DA36-4E10-8A85-AF33DA65E6E6}" destId="{8F938177-F7C4-4DB9-AF4E-6B9CECA53170}" srcOrd="1" destOrd="0" presId="urn:microsoft.com/office/officeart/2005/8/layout/venn2"/>
    <dgm:cxn modelId="{453CE94D-F52A-4F9D-B790-212A2BEC0307}" type="presOf" srcId="{95BACB83-0BAB-47F7-B43C-D2E609853317}" destId="{2762104F-0BF8-433E-BE04-60FF931FFBE2}" srcOrd="1" destOrd="0" presId="urn:microsoft.com/office/officeart/2005/8/layout/venn2"/>
    <dgm:cxn modelId="{47224B4E-09D7-48DB-BC4F-9DF2895B4B7C}" srcId="{BC8E6C88-5070-472A-A50D-118F4E011E51}" destId="{207CEAD6-027D-4173-9B57-6D0F95E72E00}" srcOrd="4" destOrd="0" parTransId="{9C75A45B-8369-440E-8642-E849C14397B1}" sibTransId="{44100CE5-B5FC-428C-80C6-E779AEF4E8E6}"/>
    <dgm:cxn modelId="{96867079-AF01-4C64-B269-5A6839875E24}" srcId="{BC8E6C88-5070-472A-A50D-118F4E011E51}" destId="{95BACB83-0BAB-47F7-B43C-D2E609853317}" srcOrd="0" destOrd="0" parTransId="{B486442F-B44F-4347-9226-28E5DDEB2272}" sibTransId="{A903C3BC-9595-47CA-BBC3-DA94FBDC60C7}"/>
    <dgm:cxn modelId="{3EB4B686-4DBE-47E6-8D34-7025A174FBF7}" type="presOf" srcId="{BB8230C6-F59C-4F95-934A-FD5DBB207863}" destId="{BB2D4320-0D61-43D8-82BB-F20DCD448AFB}" srcOrd="0" destOrd="0" presId="urn:microsoft.com/office/officeart/2005/8/layout/venn2"/>
    <dgm:cxn modelId="{419D41B9-79E6-4C17-8790-1B378F9B68CB}" type="presOf" srcId="{19F876FE-7573-4A99-81E8-B5D65DED8B54}" destId="{7A070E5F-CDE1-44FE-B5E0-9D426B04A7D7}" srcOrd="0" destOrd="0" presId="urn:microsoft.com/office/officeart/2005/8/layout/venn2"/>
    <dgm:cxn modelId="{4D9C1DBD-8E0C-473A-8B03-43D48772FBBE}" type="presOf" srcId="{207CEAD6-027D-4173-9B57-6D0F95E72E00}" destId="{BC02DB3D-6A59-4298-A86F-12401DE8E060}" srcOrd="0" destOrd="0" presId="urn:microsoft.com/office/officeart/2005/8/layout/venn2"/>
    <dgm:cxn modelId="{403365BE-E32B-4F46-8CDD-54E2F77061F9}" srcId="{BC8E6C88-5070-472A-A50D-118F4E011E51}" destId="{BB8230C6-F59C-4F95-934A-FD5DBB207863}" srcOrd="3" destOrd="0" parTransId="{F423B777-10C8-48FA-8E77-4CC992D1E93F}" sibTransId="{B8767F0E-1102-4D2E-BA25-0B85A6CB55A5}"/>
    <dgm:cxn modelId="{6AA992C0-8913-4787-B630-EBB86989A38A}" type="presOf" srcId="{19F876FE-7573-4A99-81E8-B5D65DED8B54}" destId="{CC70AE5C-0784-4627-845D-2C1F74172AAC}" srcOrd="1" destOrd="0" presId="urn:microsoft.com/office/officeart/2005/8/layout/venn2"/>
    <dgm:cxn modelId="{246CEEE6-C154-42CD-B12A-7C8F2AEB14A1}" srcId="{BC8E6C88-5070-472A-A50D-118F4E011E51}" destId="{19F876FE-7573-4A99-81E8-B5D65DED8B54}" srcOrd="1" destOrd="0" parTransId="{94827C69-FE27-4E32-9EE1-F13E11B9E5BF}" sibTransId="{BF898C7B-411F-468E-AA4A-D49BB8C64785}"/>
    <dgm:cxn modelId="{BEC15EE9-BD4C-4C1C-8538-53587C07FC07}" type="presOf" srcId="{BC8E6C88-5070-472A-A50D-118F4E011E51}" destId="{F0311DE3-134E-458B-A1FA-BEB0B554309A}" srcOrd="0" destOrd="0" presId="urn:microsoft.com/office/officeart/2005/8/layout/venn2"/>
    <dgm:cxn modelId="{642763D0-A62A-4EDA-B603-8C721779F618}" type="presParOf" srcId="{F0311DE3-134E-458B-A1FA-BEB0B554309A}" destId="{DE5B294D-B2C8-4BA5-B628-8A83A108C841}" srcOrd="0" destOrd="0" presId="urn:microsoft.com/office/officeart/2005/8/layout/venn2"/>
    <dgm:cxn modelId="{5D25F6B5-43A9-49D8-A9D2-3DCCFE999ABB}" type="presParOf" srcId="{DE5B294D-B2C8-4BA5-B628-8A83A108C841}" destId="{069AE30A-5152-420F-8510-425535127003}" srcOrd="0" destOrd="0" presId="urn:microsoft.com/office/officeart/2005/8/layout/venn2"/>
    <dgm:cxn modelId="{B39B692D-930F-4A21-9DF8-57CD962C2B31}" type="presParOf" srcId="{DE5B294D-B2C8-4BA5-B628-8A83A108C841}" destId="{2762104F-0BF8-433E-BE04-60FF931FFBE2}" srcOrd="1" destOrd="0" presId="urn:microsoft.com/office/officeart/2005/8/layout/venn2"/>
    <dgm:cxn modelId="{6B3249E1-CD07-4293-AC12-EDCF20D89E4B}" type="presParOf" srcId="{F0311DE3-134E-458B-A1FA-BEB0B554309A}" destId="{F5EA2031-2B78-4A75-B6A9-BA9DD3053F58}" srcOrd="1" destOrd="0" presId="urn:microsoft.com/office/officeart/2005/8/layout/venn2"/>
    <dgm:cxn modelId="{CA959C51-F1A3-460B-92AC-5A5ABC81709B}" type="presParOf" srcId="{F5EA2031-2B78-4A75-B6A9-BA9DD3053F58}" destId="{7A070E5F-CDE1-44FE-B5E0-9D426B04A7D7}" srcOrd="0" destOrd="0" presId="urn:microsoft.com/office/officeart/2005/8/layout/venn2"/>
    <dgm:cxn modelId="{426B8C91-BDF8-448E-9275-D7B82CF72D45}" type="presParOf" srcId="{F5EA2031-2B78-4A75-B6A9-BA9DD3053F58}" destId="{CC70AE5C-0784-4627-845D-2C1F74172AAC}" srcOrd="1" destOrd="0" presId="urn:microsoft.com/office/officeart/2005/8/layout/venn2"/>
    <dgm:cxn modelId="{7BF2651C-AE1F-4232-BEC3-BA8480CCE5D4}" type="presParOf" srcId="{F0311DE3-134E-458B-A1FA-BEB0B554309A}" destId="{9BE0BFEB-C3AA-432C-A62C-42AAB323E5C6}" srcOrd="2" destOrd="0" presId="urn:microsoft.com/office/officeart/2005/8/layout/venn2"/>
    <dgm:cxn modelId="{94420ECD-C1FA-4867-9FF5-842AEDD2A652}" type="presParOf" srcId="{9BE0BFEB-C3AA-432C-A62C-42AAB323E5C6}" destId="{70B45AF5-72B4-44DD-ABC0-D1EE7E9E709C}" srcOrd="0" destOrd="0" presId="urn:microsoft.com/office/officeart/2005/8/layout/venn2"/>
    <dgm:cxn modelId="{0645E58F-DB77-4AC2-9D8C-8CACFD55601C}" type="presParOf" srcId="{9BE0BFEB-C3AA-432C-A62C-42AAB323E5C6}" destId="{8F938177-F7C4-4DB9-AF4E-6B9CECA53170}" srcOrd="1" destOrd="0" presId="urn:microsoft.com/office/officeart/2005/8/layout/venn2"/>
    <dgm:cxn modelId="{738712A7-E645-4864-BDF3-EC84E4AFB1D3}" type="presParOf" srcId="{F0311DE3-134E-458B-A1FA-BEB0B554309A}" destId="{0D3B664D-FCD7-48EF-8039-D6F5234C9049}" srcOrd="3" destOrd="0" presId="urn:microsoft.com/office/officeart/2005/8/layout/venn2"/>
    <dgm:cxn modelId="{F12E0BD7-0F51-48C5-8085-C64EEEC2A25B}" type="presParOf" srcId="{0D3B664D-FCD7-48EF-8039-D6F5234C9049}" destId="{BB2D4320-0D61-43D8-82BB-F20DCD448AFB}" srcOrd="0" destOrd="0" presId="urn:microsoft.com/office/officeart/2005/8/layout/venn2"/>
    <dgm:cxn modelId="{85FCA36D-529C-4152-8B77-0EB359C6E985}" type="presParOf" srcId="{0D3B664D-FCD7-48EF-8039-D6F5234C9049}" destId="{6922605F-2D56-48EA-9793-AEE0BB0A55ED}" srcOrd="1" destOrd="0" presId="urn:microsoft.com/office/officeart/2005/8/layout/venn2"/>
    <dgm:cxn modelId="{A80D4645-7650-491F-9048-98CAE0119E62}" type="presParOf" srcId="{F0311DE3-134E-458B-A1FA-BEB0B554309A}" destId="{346397EE-AAD2-43ED-8027-4A09D2625E08}" srcOrd="4" destOrd="0" presId="urn:microsoft.com/office/officeart/2005/8/layout/venn2"/>
    <dgm:cxn modelId="{6F7C4AC1-052F-479D-8B97-4F5161DE71CB}" type="presParOf" srcId="{346397EE-AAD2-43ED-8027-4A09D2625E08}" destId="{BC02DB3D-6A59-4298-A86F-12401DE8E060}" srcOrd="0" destOrd="0" presId="urn:microsoft.com/office/officeart/2005/8/layout/venn2"/>
    <dgm:cxn modelId="{BC400E07-3E5E-4D09-979F-CBA3DF6CCFAA}" type="presParOf" srcId="{346397EE-AAD2-43ED-8027-4A09D2625E08}" destId="{4E2AEDE0-2C84-4368-BE80-88BE5B9F1BF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7DB61C-4F97-41BD-AFF6-8C0A2A5F9F34}" type="doc">
      <dgm:prSet loTypeId="urn:microsoft.com/office/officeart/2005/8/layout/gear1" loCatId="relationship" qsTypeId="urn:microsoft.com/office/officeart/2005/8/quickstyle/simple1" qsCatId="simple" csTypeId="urn:microsoft.com/office/officeart/2005/8/colors/accent0_3" csCatId="mainScheme" phldr="1"/>
      <dgm:spPr/>
      <dgm:t>
        <a:bodyPr/>
        <a:lstStyle/>
        <a:p>
          <a:endParaRPr lang="en-US"/>
        </a:p>
      </dgm:t>
    </dgm:pt>
    <dgm:pt modelId="{8D6D42E6-E618-4A75-9025-74F162111F07}">
      <dgm:prSet phldrT="[Text]"/>
      <dgm:spPr/>
      <dgm:t>
        <a:bodyPr/>
        <a:lstStyle/>
        <a:p>
          <a:r>
            <a:rPr lang="en-US" dirty="0"/>
            <a:t>Measurement</a:t>
          </a:r>
        </a:p>
      </dgm:t>
    </dgm:pt>
    <dgm:pt modelId="{99C9543A-AE43-4094-8711-AA7D37C3468F}" type="parTrans" cxnId="{8A4B8BD9-8481-4DDA-9D83-8630025C508F}">
      <dgm:prSet/>
      <dgm:spPr/>
      <dgm:t>
        <a:bodyPr/>
        <a:lstStyle/>
        <a:p>
          <a:endParaRPr lang="en-US"/>
        </a:p>
      </dgm:t>
    </dgm:pt>
    <dgm:pt modelId="{1846B479-F6EB-4C47-BBEA-769901EED035}" type="sibTrans" cxnId="{8A4B8BD9-8481-4DDA-9D83-8630025C508F}">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0196B80A-9B45-4BC0-8184-6E709A82E2A1}">
      <dgm:prSet phldrT="[Text]"/>
      <dgm:spPr/>
      <dgm:t>
        <a:bodyPr/>
        <a:lstStyle/>
        <a:p>
          <a:r>
            <a:rPr lang="en-US" dirty="0"/>
            <a:t>Analysis</a:t>
          </a:r>
        </a:p>
      </dgm:t>
    </dgm:pt>
    <dgm:pt modelId="{1196869F-B7B4-4B35-B71E-2E5FE74AD382}" type="parTrans" cxnId="{21DA5177-990D-4D53-A507-80C63547DD2D}">
      <dgm:prSet/>
      <dgm:spPr/>
      <dgm:t>
        <a:bodyPr/>
        <a:lstStyle/>
        <a:p>
          <a:endParaRPr lang="en-US"/>
        </a:p>
      </dgm:t>
    </dgm:pt>
    <dgm:pt modelId="{1FC566F5-CD25-402F-A1C8-2E3148472D15}" type="sibTrans" cxnId="{21DA5177-990D-4D53-A507-80C63547DD2D}">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EA9AC2FE-78C8-4242-803E-C80F7E9D18D7}">
      <dgm:prSet phldrT="[Text]"/>
      <dgm:spPr/>
      <dgm:t>
        <a:bodyPr/>
        <a:lstStyle/>
        <a:p>
          <a:r>
            <a:rPr lang="en-US" dirty="0"/>
            <a:t>Theory</a:t>
          </a:r>
        </a:p>
      </dgm:t>
    </dgm:pt>
    <dgm:pt modelId="{4EB01717-0B88-4F29-B117-13E770126049}" type="parTrans" cxnId="{98B628E2-4250-44D5-84E7-27D69CD21421}">
      <dgm:prSet/>
      <dgm:spPr/>
      <dgm:t>
        <a:bodyPr/>
        <a:lstStyle/>
        <a:p>
          <a:endParaRPr lang="en-US"/>
        </a:p>
      </dgm:t>
    </dgm:pt>
    <dgm:pt modelId="{43A748BB-E1D9-4442-8C59-3C96C111CFC0}" type="sibTrans" cxnId="{98B628E2-4250-44D5-84E7-27D69CD2142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1A0EF256-3261-4414-95F0-3F47DFFF6C6C}">
      <dgm:prSet phldrT="[Text]"/>
      <dgm:spPr/>
    </dgm:pt>
    <dgm:pt modelId="{B2E7AF4A-CE84-4AFE-AD92-36158209CF45}" type="parTrans" cxnId="{09C9F0CE-717F-469C-9A6C-59726F095789}">
      <dgm:prSet/>
      <dgm:spPr/>
      <dgm:t>
        <a:bodyPr/>
        <a:lstStyle/>
        <a:p>
          <a:endParaRPr lang="en-US"/>
        </a:p>
      </dgm:t>
    </dgm:pt>
    <dgm:pt modelId="{F34795F3-A658-4579-AC15-6883B48573E3}" type="sibTrans" cxnId="{09C9F0CE-717F-469C-9A6C-59726F095789}">
      <dgm:prSet/>
      <dgm:spPr/>
      <dgm:t>
        <a:bodyPr/>
        <a:lstStyle/>
        <a:p>
          <a:endParaRPr lang="en-US"/>
        </a:p>
      </dgm:t>
    </dgm:pt>
    <dgm:pt modelId="{5C16A37B-A497-4271-B272-914882928C7F}">
      <dgm:prSet phldrT="[Text]"/>
      <dgm:spPr/>
    </dgm:pt>
    <dgm:pt modelId="{75C0EA92-1ADB-499E-BE4F-20B1283E3F31}" type="parTrans" cxnId="{5F454B01-78E3-41DF-95FB-F19FE2524A94}">
      <dgm:prSet/>
      <dgm:spPr/>
      <dgm:t>
        <a:bodyPr/>
        <a:lstStyle/>
        <a:p>
          <a:endParaRPr lang="en-US"/>
        </a:p>
      </dgm:t>
    </dgm:pt>
    <dgm:pt modelId="{2EE80261-1079-4542-9584-A6D666472D89}" type="sibTrans" cxnId="{5F454B01-78E3-41DF-95FB-F19FE2524A94}">
      <dgm:prSet/>
      <dgm:spPr/>
      <dgm:t>
        <a:bodyPr/>
        <a:lstStyle/>
        <a:p>
          <a:endParaRPr lang="en-US"/>
        </a:p>
      </dgm:t>
    </dgm:pt>
    <dgm:pt modelId="{C168A6F0-5179-43D2-9138-7756E80489D1}">
      <dgm:prSet phldrT="[Text]" custScaleX="89721" custScaleY="87836" custLinFactNeighborX="47421" custLinFactNeighborY="-2453"/>
      <dgm:spPr/>
    </dgm:pt>
    <dgm:pt modelId="{5E97F643-A26D-4992-BF22-1C2472231C09}" type="parTrans" cxnId="{3A62583F-4B94-49F5-9701-9CC36F723F3B}">
      <dgm:prSet/>
      <dgm:spPr/>
      <dgm:t>
        <a:bodyPr/>
        <a:lstStyle/>
        <a:p>
          <a:endParaRPr lang="en-US"/>
        </a:p>
      </dgm:t>
    </dgm:pt>
    <dgm:pt modelId="{12B955B5-0E99-467C-A585-10E0C7813B0D}" type="sibTrans" cxnId="{3A62583F-4B94-49F5-9701-9CC36F723F3B}">
      <dgm:prSet/>
      <dgm:spPr/>
      <dgm:t>
        <a:bodyPr/>
        <a:lstStyle/>
        <a:p>
          <a:endParaRPr lang="en-US"/>
        </a:p>
      </dgm:t>
    </dgm:pt>
    <dgm:pt modelId="{D79A99D5-3D01-4A60-97F3-720568B69357}" type="pres">
      <dgm:prSet presAssocID="{667DB61C-4F97-41BD-AFF6-8C0A2A5F9F34}" presName="composite" presStyleCnt="0">
        <dgm:presLayoutVars>
          <dgm:chMax val="3"/>
          <dgm:animLvl val="lvl"/>
          <dgm:resizeHandles val="exact"/>
        </dgm:presLayoutVars>
      </dgm:prSet>
      <dgm:spPr/>
    </dgm:pt>
    <dgm:pt modelId="{3C664554-EC93-440B-89E1-681E1418423B}" type="pres">
      <dgm:prSet presAssocID="{8D6D42E6-E618-4A75-9025-74F162111F07}" presName="gear1" presStyleLbl="node1" presStyleIdx="0" presStyleCnt="3" custScaleX="75656" custScaleY="65487" custLinFactNeighborX="-3211" custLinFactNeighborY="-3565">
        <dgm:presLayoutVars>
          <dgm:chMax val="1"/>
          <dgm:bulletEnabled val="1"/>
        </dgm:presLayoutVars>
      </dgm:prSet>
      <dgm:spPr/>
    </dgm:pt>
    <dgm:pt modelId="{B3ED2BE4-E0B6-4290-AE5E-736A77892487}" type="pres">
      <dgm:prSet presAssocID="{8D6D42E6-E618-4A75-9025-74F162111F07}" presName="gear1srcNode" presStyleLbl="node1" presStyleIdx="0" presStyleCnt="3"/>
      <dgm:spPr/>
    </dgm:pt>
    <dgm:pt modelId="{4800E285-F816-4C6F-8DBE-94732CBCE76B}" type="pres">
      <dgm:prSet presAssocID="{8D6D42E6-E618-4A75-9025-74F162111F07}" presName="gear1dstNode" presStyleLbl="node1" presStyleIdx="0" presStyleCnt="3"/>
      <dgm:spPr/>
    </dgm:pt>
    <dgm:pt modelId="{E0E30733-F801-4A8B-811A-6BC272924C91}" type="pres">
      <dgm:prSet presAssocID="{0196B80A-9B45-4BC0-8184-6E709A82E2A1}" presName="gear2" presStyleLbl="node1" presStyleIdx="1" presStyleCnt="3">
        <dgm:presLayoutVars>
          <dgm:chMax val="1"/>
          <dgm:bulletEnabled val="1"/>
        </dgm:presLayoutVars>
      </dgm:prSet>
      <dgm:spPr/>
    </dgm:pt>
    <dgm:pt modelId="{F9C3A6A6-EBD7-49F6-8364-41B6CB262099}" type="pres">
      <dgm:prSet presAssocID="{0196B80A-9B45-4BC0-8184-6E709A82E2A1}" presName="gear2srcNode" presStyleLbl="node1" presStyleIdx="1" presStyleCnt="3"/>
      <dgm:spPr/>
    </dgm:pt>
    <dgm:pt modelId="{B6F9FF5F-611B-46FA-BCAB-F6EBF63F427F}" type="pres">
      <dgm:prSet presAssocID="{0196B80A-9B45-4BC0-8184-6E709A82E2A1}" presName="gear2dstNode" presStyleLbl="node1" presStyleIdx="1" presStyleCnt="3"/>
      <dgm:spPr/>
    </dgm:pt>
    <dgm:pt modelId="{FE29DB31-CF8F-47CB-B844-66A1A5533C7F}" type="pres">
      <dgm:prSet presAssocID="{EA9AC2FE-78C8-4242-803E-C80F7E9D18D7}" presName="gear3" presStyleLbl="node1" presStyleIdx="2" presStyleCnt="3" custScaleX="89721" custScaleY="87836" custLinFactNeighborX="15126" custLinFactNeighborY="21851"/>
      <dgm:spPr/>
    </dgm:pt>
    <dgm:pt modelId="{5769D904-D7ED-446F-991D-C52E9E2ADD1F}" type="pres">
      <dgm:prSet presAssocID="{EA9AC2FE-78C8-4242-803E-C80F7E9D18D7}" presName="gear3tx" presStyleLbl="node1" presStyleIdx="2" presStyleCnt="3">
        <dgm:presLayoutVars>
          <dgm:chMax val="1"/>
          <dgm:bulletEnabled val="1"/>
        </dgm:presLayoutVars>
      </dgm:prSet>
      <dgm:spPr/>
    </dgm:pt>
    <dgm:pt modelId="{A6EC8580-A6C7-493D-86FF-06D6ADC9A952}" type="pres">
      <dgm:prSet presAssocID="{EA9AC2FE-78C8-4242-803E-C80F7E9D18D7}" presName="gear3srcNode" presStyleLbl="node1" presStyleIdx="2" presStyleCnt="3"/>
      <dgm:spPr/>
    </dgm:pt>
    <dgm:pt modelId="{411CA83B-08D0-4D83-9638-4D029373D466}" type="pres">
      <dgm:prSet presAssocID="{EA9AC2FE-78C8-4242-803E-C80F7E9D18D7}" presName="gear3dstNode" presStyleLbl="node1" presStyleIdx="2" presStyleCnt="3"/>
      <dgm:spPr/>
    </dgm:pt>
    <dgm:pt modelId="{43F89283-38C9-484F-8A4E-6AD2E6496420}" type="pres">
      <dgm:prSet presAssocID="{1846B479-F6EB-4C47-BBEA-769901EED035}" presName="connector1" presStyleLbl="sibTrans2D1" presStyleIdx="0" presStyleCnt="3" custScaleX="98603" custScaleY="70311" custLinFactNeighborX="-4459" custLinFactNeighborY="1172"/>
      <dgm:spPr/>
    </dgm:pt>
    <dgm:pt modelId="{072E6890-A5AB-47BC-9FF3-8935335A526B}" type="pres">
      <dgm:prSet presAssocID="{1FC566F5-CD25-402F-A1C8-2E3148472D15}" presName="connector2" presStyleLbl="sibTrans2D1" presStyleIdx="1" presStyleCnt="3"/>
      <dgm:spPr/>
    </dgm:pt>
    <dgm:pt modelId="{1BB469C7-B3DD-4EC8-B8D3-9FD404751EC6}" type="pres">
      <dgm:prSet presAssocID="{43A748BB-E1D9-4442-8C59-3C96C111CFC0}" presName="connector3" presStyleLbl="sibTrans2D1" presStyleIdx="2" presStyleCnt="3" custAng="1048739" custScaleX="93077" custScaleY="88916" custLinFactNeighborX="12616" custLinFactNeighborY="20292"/>
      <dgm:spPr/>
    </dgm:pt>
  </dgm:ptLst>
  <dgm:cxnLst>
    <dgm:cxn modelId="{5F454B01-78E3-41DF-95FB-F19FE2524A94}" srcId="{667DB61C-4F97-41BD-AFF6-8C0A2A5F9F34}" destId="{5C16A37B-A497-4271-B272-914882928C7F}" srcOrd="4" destOrd="0" parTransId="{75C0EA92-1ADB-499E-BE4F-20B1283E3F31}" sibTransId="{2EE80261-1079-4542-9584-A6D666472D89}"/>
    <dgm:cxn modelId="{BAB89711-05D6-4B18-9E75-9A7EEB651490}" type="presOf" srcId="{667DB61C-4F97-41BD-AFF6-8C0A2A5F9F34}" destId="{D79A99D5-3D01-4A60-97F3-720568B69357}" srcOrd="0" destOrd="0" presId="urn:microsoft.com/office/officeart/2005/8/layout/gear1"/>
    <dgm:cxn modelId="{ECB25A1E-CE9A-4464-9CED-FDB806B7969F}" type="presOf" srcId="{43A748BB-E1D9-4442-8C59-3C96C111CFC0}" destId="{1BB469C7-B3DD-4EC8-B8D3-9FD404751EC6}" srcOrd="0" destOrd="0" presId="urn:microsoft.com/office/officeart/2005/8/layout/gear1"/>
    <dgm:cxn modelId="{3A62583F-4B94-49F5-9701-9CC36F723F3B}" srcId="{667DB61C-4F97-41BD-AFF6-8C0A2A5F9F34}" destId="{C168A6F0-5179-43D2-9138-7756E80489D1}" srcOrd="5" destOrd="0" parTransId="{5E97F643-A26D-4992-BF22-1C2472231C09}" sibTransId="{12B955B5-0E99-467C-A585-10E0C7813B0D}"/>
    <dgm:cxn modelId="{039E605D-E6BD-4461-A773-B965851DCD3A}" type="presOf" srcId="{EA9AC2FE-78C8-4242-803E-C80F7E9D18D7}" destId="{5769D904-D7ED-446F-991D-C52E9E2ADD1F}" srcOrd="1" destOrd="0" presId="urn:microsoft.com/office/officeart/2005/8/layout/gear1"/>
    <dgm:cxn modelId="{9B811660-0137-4241-BB7E-42BB6BB0E6AB}" type="presOf" srcId="{8D6D42E6-E618-4A75-9025-74F162111F07}" destId="{B3ED2BE4-E0B6-4290-AE5E-736A77892487}" srcOrd="1" destOrd="0" presId="urn:microsoft.com/office/officeart/2005/8/layout/gear1"/>
    <dgm:cxn modelId="{3C21BD44-C7DC-420F-8907-9DBA474BE847}" type="presOf" srcId="{0196B80A-9B45-4BC0-8184-6E709A82E2A1}" destId="{E0E30733-F801-4A8B-811A-6BC272924C91}" srcOrd="0" destOrd="0" presId="urn:microsoft.com/office/officeart/2005/8/layout/gear1"/>
    <dgm:cxn modelId="{32347069-1B47-475C-99E0-805C275259AC}" type="presOf" srcId="{0196B80A-9B45-4BC0-8184-6E709A82E2A1}" destId="{F9C3A6A6-EBD7-49F6-8364-41B6CB262099}" srcOrd="1" destOrd="0" presId="urn:microsoft.com/office/officeart/2005/8/layout/gear1"/>
    <dgm:cxn modelId="{4ED88270-D004-40D8-BE0E-617B7FC4A0B6}" type="presOf" srcId="{EA9AC2FE-78C8-4242-803E-C80F7E9D18D7}" destId="{FE29DB31-CF8F-47CB-B844-66A1A5533C7F}" srcOrd="0" destOrd="0" presId="urn:microsoft.com/office/officeart/2005/8/layout/gear1"/>
    <dgm:cxn modelId="{7B801E73-33F5-4C2D-B913-C51412172992}" type="presOf" srcId="{8D6D42E6-E618-4A75-9025-74F162111F07}" destId="{3C664554-EC93-440B-89E1-681E1418423B}" srcOrd="0" destOrd="0" presId="urn:microsoft.com/office/officeart/2005/8/layout/gear1"/>
    <dgm:cxn modelId="{21DA5177-990D-4D53-A507-80C63547DD2D}" srcId="{667DB61C-4F97-41BD-AFF6-8C0A2A5F9F34}" destId="{0196B80A-9B45-4BC0-8184-6E709A82E2A1}" srcOrd="1" destOrd="0" parTransId="{1196869F-B7B4-4B35-B71E-2E5FE74AD382}" sibTransId="{1FC566F5-CD25-402F-A1C8-2E3148472D15}"/>
    <dgm:cxn modelId="{D54D6878-B630-4CAD-A7A5-CEE8F89B05DB}" type="presOf" srcId="{1846B479-F6EB-4C47-BBEA-769901EED035}" destId="{43F89283-38C9-484F-8A4E-6AD2E6496420}" srcOrd="0" destOrd="0" presId="urn:microsoft.com/office/officeart/2005/8/layout/gear1"/>
    <dgm:cxn modelId="{2BEE1B8C-9493-4574-A300-FF16A8916EC1}" type="presOf" srcId="{1FC566F5-CD25-402F-A1C8-2E3148472D15}" destId="{072E6890-A5AB-47BC-9FF3-8935335A526B}" srcOrd="0" destOrd="0" presId="urn:microsoft.com/office/officeart/2005/8/layout/gear1"/>
    <dgm:cxn modelId="{FF1AF0B4-1365-4F4B-B353-EB4468144880}" type="presOf" srcId="{8D6D42E6-E618-4A75-9025-74F162111F07}" destId="{4800E285-F816-4C6F-8DBE-94732CBCE76B}" srcOrd="2" destOrd="0" presId="urn:microsoft.com/office/officeart/2005/8/layout/gear1"/>
    <dgm:cxn modelId="{376EDACB-96E8-4C80-8867-CB8C18A342AE}" type="presOf" srcId="{0196B80A-9B45-4BC0-8184-6E709A82E2A1}" destId="{B6F9FF5F-611B-46FA-BCAB-F6EBF63F427F}" srcOrd="2" destOrd="0" presId="urn:microsoft.com/office/officeart/2005/8/layout/gear1"/>
    <dgm:cxn modelId="{09C9F0CE-717F-469C-9A6C-59726F095789}" srcId="{667DB61C-4F97-41BD-AFF6-8C0A2A5F9F34}" destId="{1A0EF256-3261-4414-95F0-3F47DFFF6C6C}" srcOrd="3" destOrd="0" parTransId="{B2E7AF4A-CE84-4AFE-AD92-36158209CF45}" sibTransId="{F34795F3-A658-4579-AC15-6883B48573E3}"/>
    <dgm:cxn modelId="{677D67D5-188B-4D0F-932F-8704C53A56EC}" type="presOf" srcId="{EA9AC2FE-78C8-4242-803E-C80F7E9D18D7}" destId="{A6EC8580-A6C7-493D-86FF-06D6ADC9A952}" srcOrd="2" destOrd="0" presId="urn:microsoft.com/office/officeart/2005/8/layout/gear1"/>
    <dgm:cxn modelId="{8A4B8BD9-8481-4DDA-9D83-8630025C508F}" srcId="{667DB61C-4F97-41BD-AFF6-8C0A2A5F9F34}" destId="{8D6D42E6-E618-4A75-9025-74F162111F07}" srcOrd="0" destOrd="0" parTransId="{99C9543A-AE43-4094-8711-AA7D37C3468F}" sibTransId="{1846B479-F6EB-4C47-BBEA-769901EED035}"/>
    <dgm:cxn modelId="{533B20DB-FA46-4D56-9606-3784FE31FF28}" type="presOf" srcId="{EA9AC2FE-78C8-4242-803E-C80F7E9D18D7}" destId="{411CA83B-08D0-4D83-9638-4D029373D466}" srcOrd="3" destOrd="0" presId="urn:microsoft.com/office/officeart/2005/8/layout/gear1"/>
    <dgm:cxn modelId="{98B628E2-4250-44D5-84E7-27D69CD21421}" srcId="{667DB61C-4F97-41BD-AFF6-8C0A2A5F9F34}" destId="{EA9AC2FE-78C8-4242-803E-C80F7E9D18D7}" srcOrd="2" destOrd="0" parTransId="{4EB01717-0B88-4F29-B117-13E770126049}" sibTransId="{43A748BB-E1D9-4442-8C59-3C96C111CFC0}"/>
    <dgm:cxn modelId="{168F7D68-D7B3-40C0-9BBE-A9FEFFC77D42}" type="presParOf" srcId="{D79A99D5-3D01-4A60-97F3-720568B69357}" destId="{3C664554-EC93-440B-89E1-681E1418423B}" srcOrd="0" destOrd="0" presId="urn:microsoft.com/office/officeart/2005/8/layout/gear1"/>
    <dgm:cxn modelId="{3E57A834-9628-41D8-BE8F-7A5D92001C77}" type="presParOf" srcId="{D79A99D5-3D01-4A60-97F3-720568B69357}" destId="{B3ED2BE4-E0B6-4290-AE5E-736A77892487}" srcOrd="1" destOrd="0" presId="urn:microsoft.com/office/officeart/2005/8/layout/gear1"/>
    <dgm:cxn modelId="{10D0909F-213F-494F-A451-B5D842933117}" type="presParOf" srcId="{D79A99D5-3D01-4A60-97F3-720568B69357}" destId="{4800E285-F816-4C6F-8DBE-94732CBCE76B}" srcOrd="2" destOrd="0" presId="urn:microsoft.com/office/officeart/2005/8/layout/gear1"/>
    <dgm:cxn modelId="{3C0992BC-A9BE-401E-A720-AA0C871F0722}" type="presParOf" srcId="{D79A99D5-3D01-4A60-97F3-720568B69357}" destId="{E0E30733-F801-4A8B-811A-6BC272924C91}" srcOrd="3" destOrd="0" presId="urn:microsoft.com/office/officeart/2005/8/layout/gear1"/>
    <dgm:cxn modelId="{9CDC8565-194E-43A7-85EA-8EC97822EDB8}" type="presParOf" srcId="{D79A99D5-3D01-4A60-97F3-720568B69357}" destId="{F9C3A6A6-EBD7-49F6-8364-41B6CB262099}" srcOrd="4" destOrd="0" presId="urn:microsoft.com/office/officeart/2005/8/layout/gear1"/>
    <dgm:cxn modelId="{743A77E9-7312-4516-91BC-208BB65E6115}" type="presParOf" srcId="{D79A99D5-3D01-4A60-97F3-720568B69357}" destId="{B6F9FF5F-611B-46FA-BCAB-F6EBF63F427F}" srcOrd="5" destOrd="0" presId="urn:microsoft.com/office/officeart/2005/8/layout/gear1"/>
    <dgm:cxn modelId="{719391BB-3E77-45EA-AFD9-B36723DA4491}" type="presParOf" srcId="{D79A99D5-3D01-4A60-97F3-720568B69357}" destId="{FE29DB31-CF8F-47CB-B844-66A1A5533C7F}" srcOrd="6" destOrd="0" presId="urn:microsoft.com/office/officeart/2005/8/layout/gear1"/>
    <dgm:cxn modelId="{7809164B-0EAE-404E-A6B3-B78590680B72}" type="presParOf" srcId="{D79A99D5-3D01-4A60-97F3-720568B69357}" destId="{5769D904-D7ED-446F-991D-C52E9E2ADD1F}" srcOrd="7" destOrd="0" presId="urn:microsoft.com/office/officeart/2005/8/layout/gear1"/>
    <dgm:cxn modelId="{570B279A-B7AD-48CF-A26D-9042CD4CD1E8}" type="presParOf" srcId="{D79A99D5-3D01-4A60-97F3-720568B69357}" destId="{A6EC8580-A6C7-493D-86FF-06D6ADC9A952}" srcOrd="8" destOrd="0" presId="urn:microsoft.com/office/officeart/2005/8/layout/gear1"/>
    <dgm:cxn modelId="{07DB31F1-DF48-4B7D-BFDD-C63371A77FEF}" type="presParOf" srcId="{D79A99D5-3D01-4A60-97F3-720568B69357}" destId="{411CA83B-08D0-4D83-9638-4D029373D466}" srcOrd="9" destOrd="0" presId="urn:microsoft.com/office/officeart/2005/8/layout/gear1"/>
    <dgm:cxn modelId="{942A476E-D3CA-44C5-9C99-0A06C7677B75}" type="presParOf" srcId="{D79A99D5-3D01-4A60-97F3-720568B69357}" destId="{43F89283-38C9-484F-8A4E-6AD2E6496420}" srcOrd="10" destOrd="0" presId="urn:microsoft.com/office/officeart/2005/8/layout/gear1"/>
    <dgm:cxn modelId="{D20429E4-A49D-47A6-AD0F-7AF6ACD3BD4D}" type="presParOf" srcId="{D79A99D5-3D01-4A60-97F3-720568B69357}" destId="{072E6890-A5AB-47BC-9FF3-8935335A526B}" srcOrd="11" destOrd="0" presId="urn:microsoft.com/office/officeart/2005/8/layout/gear1"/>
    <dgm:cxn modelId="{EADD8173-50A4-40AD-BD7D-88812DB569B7}" type="presParOf" srcId="{D79A99D5-3D01-4A60-97F3-720568B69357}" destId="{1BB469C7-B3DD-4EC8-B8D3-9FD404751EC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AE30A-5152-420F-8510-425535127003}">
      <dsp:nvSpPr>
        <dsp:cNvPr id="0" name=""/>
        <dsp:cNvSpPr/>
      </dsp:nvSpPr>
      <dsp:spPr>
        <a:xfrm>
          <a:off x="0" y="0"/>
          <a:ext cx="5593316" cy="5593316"/>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Community Setting </a:t>
          </a:r>
        </a:p>
      </dsp:txBody>
      <dsp:txXfrm>
        <a:off x="1747911" y="279665"/>
        <a:ext cx="2097493" cy="559331"/>
      </dsp:txXfrm>
    </dsp:sp>
    <dsp:sp modelId="{7A070E5F-CDE1-44FE-B5E0-9D426B04A7D7}">
      <dsp:nvSpPr>
        <dsp:cNvPr id="0" name=""/>
        <dsp:cNvSpPr/>
      </dsp:nvSpPr>
      <dsp:spPr>
        <a:xfrm>
          <a:off x="438612" y="838997"/>
          <a:ext cx="4754318" cy="4754318"/>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Healthcare System, Organization</a:t>
          </a:r>
        </a:p>
      </dsp:txBody>
      <dsp:txXfrm>
        <a:off x="1790621" y="1112370"/>
        <a:ext cx="2050299" cy="546746"/>
      </dsp:txXfrm>
    </dsp:sp>
    <dsp:sp modelId="{70B45AF5-72B4-44DD-ABC0-D1EE7E9E709C}">
      <dsp:nvSpPr>
        <dsp:cNvPr id="0" name=""/>
        <dsp:cNvSpPr/>
      </dsp:nvSpPr>
      <dsp:spPr>
        <a:xfrm>
          <a:off x="858110" y="1677994"/>
          <a:ext cx="3915321" cy="3915321"/>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Healthcare Clinic </a:t>
          </a:r>
        </a:p>
      </dsp:txBody>
      <dsp:txXfrm>
        <a:off x="1802682" y="1948151"/>
        <a:ext cx="2026178" cy="540314"/>
      </dsp:txXfrm>
    </dsp:sp>
    <dsp:sp modelId="{BB2D4320-0D61-43D8-82BB-F20DCD448AFB}">
      <dsp:nvSpPr>
        <dsp:cNvPr id="0" name=""/>
        <dsp:cNvSpPr/>
      </dsp:nvSpPr>
      <dsp:spPr>
        <a:xfrm>
          <a:off x="1277609" y="2516992"/>
          <a:ext cx="3076323" cy="3076323"/>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Physicians, Clinical Team</a:t>
          </a:r>
        </a:p>
      </dsp:txBody>
      <dsp:txXfrm>
        <a:off x="1985164" y="2793861"/>
        <a:ext cx="1661214" cy="553738"/>
      </dsp:txXfrm>
    </dsp:sp>
    <dsp:sp modelId="{BC02DB3D-6A59-4298-A86F-12401DE8E060}">
      <dsp:nvSpPr>
        <dsp:cNvPr id="0" name=""/>
        <dsp:cNvSpPr/>
      </dsp:nvSpPr>
      <dsp:spPr>
        <a:xfrm>
          <a:off x="1697108" y="3355989"/>
          <a:ext cx="2237326" cy="2237326"/>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Individuals</a:t>
          </a:r>
        </a:p>
      </dsp:txBody>
      <dsp:txXfrm>
        <a:off x="2024757" y="3915321"/>
        <a:ext cx="1582028" cy="1118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AE30A-5152-420F-8510-425535127003}">
      <dsp:nvSpPr>
        <dsp:cNvPr id="0" name=""/>
        <dsp:cNvSpPr/>
      </dsp:nvSpPr>
      <dsp:spPr>
        <a:xfrm>
          <a:off x="52261" y="0"/>
          <a:ext cx="3685832" cy="3685832"/>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Community Setting </a:t>
          </a:r>
        </a:p>
      </dsp:txBody>
      <dsp:txXfrm>
        <a:off x="1204083" y="184291"/>
        <a:ext cx="1382187" cy="368583"/>
      </dsp:txXfrm>
    </dsp:sp>
    <dsp:sp modelId="{7A070E5F-CDE1-44FE-B5E0-9D426B04A7D7}">
      <dsp:nvSpPr>
        <dsp:cNvPr id="0" name=""/>
        <dsp:cNvSpPr/>
      </dsp:nvSpPr>
      <dsp:spPr>
        <a:xfrm>
          <a:off x="381111" y="552874"/>
          <a:ext cx="3132957" cy="3132957"/>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Healthcare System, Organization</a:t>
          </a:r>
        </a:p>
      </dsp:txBody>
      <dsp:txXfrm>
        <a:off x="1272046" y="733019"/>
        <a:ext cx="1351087" cy="360290"/>
      </dsp:txXfrm>
    </dsp:sp>
    <dsp:sp modelId="{70B45AF5-72B4-44DD-ABC0-D1EE7E9E709C}">
      <dsp:nvSpPr>
        <dsp:cNvPr id="0" name=""/>
        <dsp:cNvSpPr/>
      </dsp:nvSpPr>
      <dsp:spPr>
        <a:xfrm>
          <a:off x="657548" y="1105749"/>
          <a:ext cx="2580082" cy="2580082"/>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Healthcare Clinic </a:t>
          </a:r>
        </a:p>
      </dsp:txBody>
      <dsp:txXfrm>
        <a:off x="1279993" y="1283775"/>
        <a:ext cx="1335192" cy="356051"/>
      </dsp:txXfrm>
    </dsp:sp>
    <dsp:sp modelId="{BB2D4320-0D61-43D8-82BB-F20DCD448AFB}">
      <dsp:nvSpPr>
        <dsp:cNvPr id="0" name=""/>
        <dsp:cNvSpPr/>
      </dsp:nvSpPr>
      <dsp:spPr>
        <a:xfrm>
          <a:off x="933986" y="1658624"/>
          <a:ext cx="2027207" cy="2027207"/>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Physicians, Clinical Team</a:t>
          </a:r>
        </a:p>
      </dsp:txBody>
      <dsp:txXfrm>
        <a:off x="1400243" y="1841073"/>
        <a:ext cx="1094692" cy="364897"/>
      </dsp:txXfrm>
    </dsp:sp>
    <dsp:sp modelId="{BC02DB3D-6A59-4298-A86F-12401DE8E060}">
      <dsp:nvSpPr>
        <dsp:cNvPr id="0" name=""/>
        <dsp:cNvSpPr/>
      </dsp:nvSpPr>
      <dsp:spPr>
        <a:xfrm>
          <a:off x="1210423" y="2211499"/>
          <a:ext cx="1474332" cy="1474332"/>
        </a:xfrm>
        <a:prstGeom prst="ellipse">
          <a:avLst/>
        </a:prstGeom>
        <a:solidFill>
          <a:srgbClr val="8838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Individuals</a:t>
          </a:r>
        </a:p>
      </dsp:txBody>
      <dsp:txXfrm>
        <a:off x="1426334" y="2580082"/>
        <a:ext cx="1042510" cy="737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64554-EC93-440B-89E1-681E1418423B}">
      <dsp:nvSpPr>
        <dsp:cNvPr id="0" name=""/>
        <dsp:cNvSpPr/>
      </dsp:nvSpPr>
      <dsp:spPr>
        <a:xfrm>
          <a:off x="4114315" y="2963910"/>
          <a:ext cx="2254750" cy="1951687"/>
        </a:xfrm>
        <a:prstGeom prst="gear9">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Measurement</a:t>
          </a:r>
        </a:p>
      </dsp:txBody>
      <dsp:txXfrm>
        <a:off x="4544969" y="3421083"/>
        <a:ext cx="1393442" cy="1003208"/>
      </dsp:txXfrm>
    </dsp:sp>
    <dsp:sp modelId="{E0E30733-F801-4A8B-811A-6BC272924C91}">
      <dsp:nvSpPr>
        <dsp:cNvPr id="0" name=""/>
        <dsp:cNvSpPr/>
      </dsp:nvSpPr>
      <dsp:spPr>
        <a:xfrm>
          <a:off x="2113279" y="1851440"/>
          <a:ext cx="2167466" cy="2167466"/>
        </a:xfrm>
        <a:prstGeom prst="gear6">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Analysis</a:t>
          </a:r>
        </a:p>
      </dsp:txBody>
      <dsp:txXfrm>
        <a:off x="2658945" y="2400404"/>
        <a:ext cx="1076134" cy="1069538"/>
      </dsp:txXfrm>
    </dsp:sp>
    <dsp:sp modelId="{FE29DB31-CF8F-47CB-B844-66A1A5533C7F}">
      <dsp:nvSpPr>
        <dsp:cNvPr id="0" name=""/>
        <dsp:cNvSpPr/>
      </dsp:nvSpPr>
      <dsp:spPr>
        <a:xfrm rot="20700000">
          <a:off x="3822523" y="1060933"/>
          <a:ext cx="1920034" cy="1850698"/>
        </a:xfrm>
        <a:prstGeom prst="gear6">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Theory</a:t>
          </a:r>
        </a:p>
      </dsp:txBody>
      <dsp:txXfrm rot="-20700000">
        <a:off x="4247756" y="1462733"/>
        <a:ext cx="1069570" cy="1047098"/>
      </dsp:txXfrm>
    </dsp:sp>
    <dsp:sp modelId="{43F89283-38C9-484F-8A4E-6AD2E6496420}">
      <dsp:nvSpPr>
        <dsp:cNvPr id="0" name=""/>
        <dsp:cNvSpPr/>
      </dsp:nvSpPr>
      <dsp:spPr>
        <a:xfrm>
          <a:off x="3488310" y="2709319"/>
          <a:ext cx="3761449" cy="2682182"/>
        </a:xfrm>
        <a:prstGeom prst="circularArrow">
          <a:avLst>
            <a:gd name="adj1" fmla="val 4688"/>
            <a:gd name="adj2" fmla="val 299029"/>
            <a:gd name="adj3" fmla="val 2539295"/>
            <a:gd name="adj4" fmla="val 15812321"/>
            <a:gd name="adj5" fmla="val 5469"/>
          </a:avLst>
        </a:prstGeom>
        <a:solidFill>
          <a:schemeClr val="dk2">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072E6890-A5AB-47BC-9FF3-8935335A526B}">
      <dsp:nvSpPr>
        <dsp:cNvPr id="0" name=""/>
        <dsp:cNvSpPr/>
      </dsp:nvSpPr>
      <dsp:spPr>
        <a:xfrm>
          <a:off x="1729425" y="1366607"/>
          <a:ext cx="2771648" cy="2771648"/>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1BB469C7-B3DD-4EC8-B8D3-9FD404751EC6}">
      <dsp:nvSpPr>
        <dsp:cNvPr id="0" name=""/>
        <dsp:cNvSpPr/>
      </dsp:nvSpPr>
      <dsp:spPr>
        <a:xfrm rot="1048739">
          <a:off x="3316513" y="657712"/>
          <a:ext cx="2781508" cy="2657161"/>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D5E18-0B99-4E40-BC8B-939A0B8EDFE1}" type="datetimeFigureOut">
              <a:rPr lang="en-US" smtClean="0"/>
              <a:t>11/19/2023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13F25-4B01-4757-AF0B-5574FCF4DB8E}" type="slidenum">
              <a:rPr lang="en-US" smtClean="0"/>
              <a:t>‹#›</a:t>
            </a:fld>
            <a:endParaRPr lang="en-US" dirty="0"/>
          </a:p>
        </p:txBody>
      </p:sp>
    </p:spTree>
    <p:extLst>
      <p:ext uri="{BB962C8B-B14F-4D97-AF65-F5344CB8AC3E}">
        <p14:creationId xmlns:p14="http://schemas.microsoft.com/office/powerpoint/2010/main" val="207548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3174548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14</a:t>
            </a:fld>
            <a:endParaRPr lang="en-US" dirty="0"/>
          </a:p>
        </p:txBody>
      </p:sp>
    </p:spTree>
    <p:extLst>
      <p:ext uri="{BB962C8B-B14F-4D97-AF65-F5344CB8AC3E}">
        <p14:creationId xmlns:p14="http://schemas.microsoft.com/office/powerpoint/2010/main" val="186308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15</a:t>
            </a:fld>
            <a:endParaRPr lang="en-US" dirty="0"/>
          </a:p>
        </p:txBody>
      </p:sp>
    </p:spTree>
    <p:extLst>
      <p:ext uri="{BB962C8B-B14F-4D97-AF65-F5344CB8AC3E}">
        <p14:creationId xmlns:p14="http://schemas.microsoft.com/office/powerpoint/2010/main" val="2594913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16</a:t>
            </a:fld>
            <a:endParaRPr lang="en-US" dirty="0"/>
          </a:p>
        </p:txBody>
      </p:sp>
    </p:spTree>
    <p:extLst>
      <p:ext uri="{BB962C8B-B14F-4D97-AF65-F5344CB8AC3E}">
        <p14:creationId xmlns:p14="http://schemas.microsoft.com/office/powerpoint/2010/main" val="74830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17</a:t>
            </a:fld>
            <a:endParaRPr lang="en-US"/>
          </a:p>
        </p:txBody>
      </p:sp>
    </p:spTree>
    <p:extLst>
      <p:ext uri="{BB962C8B-B14F-4D97-AF65-F5344CB8AC3E}">
        <p14:creationId xmlns:p14="http://schemas.microsoft.com/office/powerpoint/2010/main" val="216168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83B2303-08CC-4333-8976-038082B9AE6F}" type="slidenum">
              <a:rPr lang="en-US" smtClean="0"/>
              <a:pPr/>
              <a:t>22</a:t>
            </a:fld>
            <a:endParaRPr lang="en-US"/>
          </a:p>
        </p:txBody>
      </p:sp>
      <p:sp>
        <p:nvSpPr>
          <p:cNvPr id="67587" name="Rectangle 2"/>
          <p:cNvSpPr>
            <a:spLocks noGrp="1" noRot="1" noChangeAspect="1" noChangeArrowheads="1" noTextEdit="1"/>
          </p:cNvSpPr>
          <p:nvPr>
            <p:ph type="sldImg"/>
          </p:nvPr>
        </p:nvSpPr>
        <p:spPr>
          <a:xfrm>
            <a:off x="407988" y="693738"/>
            <a:ext cx="6154737" cy="3462337"/>
          </a:xfrm>
          <a:ln/>
        </p:spPr>
      </p:sp>
      <p:sp>
        <p:nvSpPr>
          <p:cNvPr id="67588" name="Rectangle 3"/>
          <p:cNvSpPr>
            <a:spLocks noGrp="1" noChangeArrowheads="1"/>
          </p:cNvSpPr>
          <p:nvPr>
            <p:ph type="body" idx="1"/>
          </p:nvPr>
        </p:nvSpPr>
        <p:spPr>
          <a:xfrm>
            <a:off x="918493" y="4387137"/>
            <a:ext cx="5127978" cy="4154632"/>
          </a:xfrm>
          <a:noFill/>
          <a:ln/>
        </p:spPr>
        <p:txBody>
          <a:bodyPr lIns="90054" tIns="45028" rIns="90054" bIns="45028"/>
          <a:lstStyle/>
          <a:p>
            <a:endParaRPr lang="en-US"/>
          </a:p>
        </p:txBody>
      </p:sp>
    </p:spTree>
    <p:extLst>
      <p:ext uri="{BB962C8B-B14F-4D97-AF65-F5344CB8AC3E}">
        <p14:creationId xmlns:p14="http://schemas.microsoft.com/office/powerpoint/2010/main" val="1889973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83B2303-08CC-4333-8976-038082B9AE6F}" type="slidenum">
              <a:rPr lang="en-US" smtClean="0"/>
              <a:pPr/>
              <a:t>23</a:t>
            </a:fld>
            <a:endParaRPr lang="en-US"/>
          </a:p>
        </p:txBody>
      </p:sp>
      <p:sp>
        <p:nvSpPr>
          <p:cNvPr id="67587" name="Rectangle 2"/>
          <p:cNvSpPr>
            <a:spLocks noGrp="1" noRot="1" noChangeAspect="1" noChangeArrowheads="1" noTextEdit="1"/>
          </p:cNvSpPr>
          <p:nvPr>
            <p:ph type="sldImg"/>
          </p:nvPr>
        </p:nvSpPr>
        <p:spPr>
          <a:xfrm>
            <a:off x="407988" y="693738"/>
            <a:ext cx="6154737" cy="3462337"/>
          </a:xfrm>
          <a:ln/>
        </p:spPr>
      </p:sp>
      <p:sp>
        <p:nvSpPr>
          <p:cNvPr id="67588" name="Rectangle 3"/>
          <p:cNvSpPr>
            <a:spLocks noGrp="1" noChangeArrowheads="1"/>
          </p:cNvSpPr>
          <p:nvPr>
            <p:ph type="body" idx="1"/>
          </p:nvPr>
        </p:nvSpPr>
        <p:spPr>
          <a:xfrm>
            <a:off x="918493" y="4387137"/>
            <a:ext cx="5127978" cy="4154632"/>
          </a:xfrm>
          <a:noFill/>
          <a:ln/>
        </p:spPr>
        <p:txBody>
          <a:bodyPr lIns="90054" tIns="45028" rIns="90054" bIns="45028"/>
          <a:lstStyle/>
          <a:p>
            <a:endParaRPr lang="en-US"/>
          </a:p>
        </p:txBody>
      </p:sp>
    </p:spTree>
    <p:extLst>
      <p:ext uri="{BB962C8B-B14F-4D97-AF65-F5344CB8AC3E}">
        <p14:creationId xmlns:p14="http://schemas.microsoft.com/office/powerpoint/2010/main" val="2999691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baseline="0" dirty="0">
              <a:ea typeface="ＭＳ Ｐゴシック" panose="020B0600070205080204" pitchFamily="34" charset="-128"/>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bg2"/>
                </a:solidFill>
                <a:latin typeface="Arial" panose="020B0604020202020204" pitchFamily="34" charset="0"/>
                <a:ea typeface="ＭＳ Ｐゴシック" panose="020B0600070205080204" pitchFamily="34" charset="-128"/>
              </a:defRPr>
            </a:lvl1pPr>
            <a:lvl2pPr marL="742950" indent="-285750">
              <a:defRPr sz="1300">
                <a:solidFill>
                  <a:schemeClr val="bg2"/>
                </a:solidFill>
                <a:latin typeface="Arial" panose="020B0604020202020204" pitchFamily="34" charset="0"/>
                <a:ea typeface="ＭＳ Ｐゴシック" panose="020B0600070205080204" pitchFamily="34" charset="-128"/>
              </a:defRPr>
            </a:lvl2pPr>
            <a:lvl3pPr marL="1143000" indent="-228600">
              <a:defRPr sz="1300">
                <a:solidFill>
                  <a:schemeClr val="bg2"/>
                </a:solidFill>
                <a:latin typeface="Arial" panose="020B0604020202020204" pitchFamily="34" charset="0"/>
                <a:ea typeface="ＭＳ Ｐゴシック" panose="020B0600070205080204" pitchFamily="34" charset="-128"/>
              </a:defRPr>
            </a:lvl3pPr>
            <a:lvl4pPr marL="1600200" indent="-228600">
              <a:defRPr sz="1300">
                <a:solidFill>
                  <a:schemeClr val="bg2"/>
                </a:solidFill>
                <a:latin typeface="Arial" panose="020B0604020202020204" pitchFamily="34" charset="0"/>
                <a:ea typeface="ＭＳ Ｐゴシック" panose="020B0600070205080204" pitchFamily="34" charset="-128"/>
              </a:defRPr>
            </a:lvl4pPr>
            <a:lvl5pPr marL="2057400" indent="-228600">
              <a:defRPr sz="13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2D7016-A773-45F5-8FA5-6CD65F73319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2672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Some think of Community as “a unit of identity”, created through social interactions. </a:t>
            </a:r>
            <a:r>
              <a:rPr lang="en-US" sz="1200" i="1" kern="1200" dirty="0">
                <a:solidFill>
                  <a:schemeClr val="tx1"/>
                </a:solidFill>
                <a:effectLst/>
                <a:latin typeface="+mn-lt"/>
                <a:ea typeface="+mn-ea"/>
                <a:cs typeface="+mn-cs"/>
              </a:rPr>
              <a:t>Group of people sharing values and institutions (Thompson).</a:t>
            </a:r>
            <a:r>
              <a:rPr lang="en-US" sz="1200" kern="1200" dirty="0">
                <a:solidFill>
                  <a:schemeClr val="tx1"/>
                </a:solidFill>
                <a:effectLst/>
                <a:latin typeface="+mn-lt"/>
                <a:ea typeface="+mn-ea"/>
                <a:cs typeface="+mn-cs"/>
              </a:rPr>
              <a:t>  Relevant irrespective of the major theoretical approach.  </a:t>
            </a:r>
            <a:r>
              <a:rPr lang="en-US" sz="1200" b="1" kern="1200" dirty="0">
                <a:solidFill>
                  <a:schemeClr val="tx1"/>
                </a:solidFill>
                <a:effectLst/>
                <a:latin typeface="+mn-lt"/>
                <a:ea typeface="+mn-ea"/>
                <a:cs typeface="+mn-cs"/>
              </a:rPr>
              <a:t>What are some of the shared elements?</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Membership has a sense of identity and belonging</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Common symbol systems (e.g. language, rituals, ceremonies)</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Shared values/norms</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Offers mutual influence –members have influence over/ are influenced  by each other</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Shared needs and commitment to meeting them</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Shared emotional connection – members share common </a:t>
            </a:r>
            <a:r>
              <a:rPr lang="en-US" sz="1200" kern="1200" dirty="0" err="1">
                <a:solidFill>
                  <a:schemeClr val="tx1"/>
                </a:solidFill>
                <a:effectLst/>
                <a:latin typeface="+mn-lt"/>
                <a:ea typeface="+mn-ea"/>
                <a:cs typeface="+mn-cs"/>
              </a:rPr>
              <a:t>hx</a:t>
            </a:r>
            <a:r>
              <a:rPr lang="en-US" sz="1200" kern="1200" dirty="0">
                <a:solidFill>
                  <a:schemeClr val="tx1"/>
                </a:solidFill>
                <a:effectLst/>
                <a:latin typeface="+mn-lt"/>
                <a:ea typeface="+mn-ea"/>
                <a:cs typeface="+mn-cs"/>
              </a:rPr>
              <a:t>, experience, support</a:t>
            </a:r>
            <a:endParaRPr lang="en-US" sz="1050" kern="1200" dirty="0">
              <a:solidFill>
                <a:schemeClr val="tx1"/>
              </a:solidFill>
              <a:effectLst/>
              <a:latin typeface="+mn-lt"/>
              <a:ea typeface="+mn-ea"/>
              <a:cs typeface="+mn-cs"/>
            </a:endParaRPr>
          </a:p>
          <a:p>
            <a:endParaRPr lang="en-US" dirty="0"/>
          </a:p>
          <a:p>
            <a:pPr lvl="0"/>
            <a:r>
              <a:rPr lang="en-US" sz="1200" kern="1200" dirty="0">
                <a:solidFill>
                  <a:schemeClr val="tx1"/>
                </a:solidFill>
                <a:effectLst/>
                <a:latin typeface="+mn-lt"/>
                <a:ea typeface="+mn-ea"/>
                <a:cs typeface="+mn-cs"/>
              </a:rPr>
              <a:t>Two theoretical approaches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a:t>
            </a:r>
            <a:r>
              <a:rPr lang="en-US" sz="1200" u="sng" kern="1200" dirty="0">
                <a:solidFill>
                  <a:schemeClr val="tx1"/>
                </a:solidFill>
                <a:effectLst/>
                <a:latin typeface="+mn-lt"/>
                <a:ea typeface="+mn-ea"/>
                <a:cs typeface="+mn-cs"/>
              </a:rPr>
              <a:t>) Ecological System Perspective</a:t>
            </a:r>
            <a:r>
              <a:rPr lang="en-US" sz="1200" kern="1200" dirty="0">
                <a:solidFill>
                  <a:schemeClr val="tx1"/>
                </a:solidFill>
                <a:effectLst/>
                <a:latin typeface="+mn-lt"/>
                <a:ea typeface="+mn-ea"/>
                <a:cs typeface="+mn-cs"/>
              </a:rPr>
              <a:t>: study of autonomous geographical communities; Focuses on pop characteristics (e.g. size, density, heterogeneity), </a:t>
            </a:r>
            <a:r>
              <a:rPr lang="en-US" sz="1200" kern="1200" dirty="0" err="1">
                <a:solidFill>
                  <a:schemeClr val="tx1"/>
                </a:solidFill>
                <a:effectLst/>
                <a:latin typeface="+mn-lt"/>
                <a:ea typeface="+mn-ea"/>
                <a:cs typeface="+mn-cs"/>
              </a:rPr>
              <a:t>phys</a:t>
            </a:r>
            <a:r>
              <a:rPr lang="en-US" sz="1200" kern="1200" dirty="0">
                <a:solidFill>
                  <a:schemeClr val="tx1"/>
                </a:solidFill>
                <a:effectLst/>
                <a:latin typeface="+mn-lt"/>
                <a:ea typeface="+mn-ea"/>
                <a:cs typeface="+mn-cs"/>
              </a:rPr>
              <a:t> , social, and </a:t>
            </a:r>
            <a:r>
              <a:rPr lang="en-US" sz="1200" kern="1200" dirty="0" err="1">
                <a:solidFill>
                  <a:schemeClr val="tx1"/>
                </a:solidFill>
                <a:effectLst/>
                <a:latin typeface="+mn-lt"/>
                <a:ea typeface="+mn-ea"/>
                <a:cs typeface="+mn-cs"/>
              </a:rPr>
              <a:t>techn</a:t>
            </a:r>
            <a:r>
              <a:rPr lang="en-US" sz="1200" kern="1200" dirty="0">
                <a:solidFill>
                  <a:schemeClr val="tx1"/>
                </a:solidFill>
                <a:effectLst/>
                <a:latin typeface="+mn-lt"/>
                <a:ea typeface="+mn-ea"/>
                <a:cs typeface="+mn-cs"/>
              </a:rPr>
              <a:t> environment; community development work is focused here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 Organizing in Roxbury</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a:t>
            </a:r>
            <a:r>
              <a:rPr lang="en-US" sz="1200" u="sng" kern="1200" dirty="0">
                <a:solidFill>
                  <a:schemeClr val="tx1"/>
                </a:solidFill>
                <a:effectLst/>
                <a:latin typeface="+mn-lt"/>
                <a:ea typeface="+mn-ea"/>
                <a:cs typeface="+mn-cs"/>
              </a:rPr>
              <a:t>Social Systems Perspective</a:t>
            </a:r>
            <a:r>
              <a:rPr lang="en-US" sz="1200" kern="1200" dirty="0">
                <a:solidFill>
                  <a:schemeClr val="tx1"/>
                </a:solidFill>
                <a:effectLst/>
                <a:latin typeface="+mn-lt"/>
                <a:ea typeface="+mn-ea"/>
                <a:cs typeface="+mn-cs"/>
              </a:rPr>
              <a:t>: formal orgs that operate w/in a given community- interactions w/in </a:t>
            </a:r>
            <a:r>
              <a:rPr lang="en-US" sz="1200" kern="1200" dirty="0" err="1">
                <a:solidFill>
                  <a:schemeClr val="tx1"/>
                </a:solidFill>
                <a:effectLst/>
                <a:latin typeface="+mn-lt"/>
                <a:ea typeface="+mn-ea"/>
                <a:cs typeface="+mn-cs"/>
              </a:rPr>
              <a:t>comm</a:t>
            </a:r>
            <a:r>
              <a:rPr lang="en-US" sz="1200" kern="1200" dirty="0">
                <a:solidFill>
                  <a:schemeClr val="tx1"/>
                </a:solidFill>
                <a:effectLst/>
                <a:latin typeface="+mn-lt"/>
                <a:ea typeface="+mn-ea"/>
                <a:cs typeface="+mn-cs"/>
              </a:rPr>
              <a:t> subsystems (econ, political,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reflecting communities as entities that change structure and functions to accommodate social, </a:t>
            </a:r>
            <a:r>
              <a:rPr lang="en-US" sz="1200" kern="1200" dirty="0" err="1">
                <a:solidFill>
                  <a:schemeClr val="tx1"/>
                </a:solidFill>
                <a:effectLst/>
                <a:latin typeface="+mn-lt"/>
                <a:ea typeface="+mn-ea"/>
                <a:cs typeface="+mn-cs"/>
              </a:rPr>
              <a:t>polit</a:t>
            </a:r>
            <a:r>
              <a:rPr lang="en-US" sz="1200" kern="1200" dirty="0">
                <a:solidFill>
                  <a:schemeClr val="tx1"/>
                </a:solidFill>
                <a:effectLst/>
                <a:latin typeface="+mn-lt"/>
                <a:ea typeface="+mn-ea"/>
                <a:cs typeface="+mn-cs"/>
              </a:rPr>
              <a:t>, econ developments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 necessarily tied to geography</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 Focusing on affordable housing in black communities  (e.g. MA</a:t>
            </a:r>
            <a:r>
              <a:rPr lang="en-US" sz="1200" kern="1200" baseline="0" dirty="0">
                <a:solidFill>
                  <a:schemeClr val="tx1"/>
                </a:solidFill>
                <a:effectLst/>
                <a:latin typeface="+mn-lt"/>
                <a:ea typeface="+mn-ea"/>
                <a:cs typeface="+mn-cs"/>
              </a:rPr>
              <a:t> Alliance of HUD tenants)</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 one defines community will determine how you might approach community-level change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64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effect</a:t>
            </a:r>
            <a:r>
              <a:rPr lang="en-US" baseline="0" dirty="0"/>
              <a:t> across orgs (7 % point change in high sodium/pre-packaged offerings) , on </a:t>
            </a:r>
            <a:r>
              <a:rPr lang="en-US" baseline="0" dirty="0" err="1"/>
              <a:t>Hx</a:t>
            </a:r>
            <a:r>
              <a:rPr lang="en-US" baseline="0" dirty="0"/>
              <a:t> cafeterias/kiosks (10% point change), and in YMCA vending  (16% point change)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632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87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Cancer prevention and control takes place in many settings – community centers, at home, churches, barber shops, and, of course, a wide variety of healthcare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divide progress into two categories of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1) Health behavior interventions which are designed to change individual behavior and are more effective in settings where: participants felt comfortable, such as at home; or, a leader’s endorsement could be influential, such as at church; or, peers’ approbation could be heard and followed, such as a barber shop or other social gathering spot.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Interventions designed to influence health services: Focus on meaningful patient care outcomes across multiple settings; Focus on describing processes of care and measuring patient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Merging what we know from these disciplines provides a  structure for approaching complex, multilevel interventions in real world settings.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PDR: Not sure you need this sentence: Tremendous advances have been made in teasing apart the many processes that constitute “healthcare” and in measuring impacts of various health processes on outcomes – as reported by doctors and by patients.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192008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HPV as case</a:t>
            </a:r>
            <a:r>
              <a:rPr lang="en-US" baseline="0" dirty="0"/>
              <a:t>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provide example of HPV–</a:t>
            </a:r>
            <a:r>
              <a:rPr lang="en-US" baseline="0" dirty="0"/>
              <a:t> two studies that build on each other, using multi-level approaches– in community settings, but approaching the engagement with the community differently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22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Australian HPV experience– what can be accomplished</a:t>
            </a:r>
            <a:r>
              <a:rPr lang="en-US" baseline="0" dirty="0"/>
              <a:t> with a MLI– government policy, school Ix, parental engagement</a:t>
            </a:r>
            <a:endParaRPr lang="en-US" dirty="0"/>
          </a:p>
          <a:p>
            <a:endParaRPr lang="en-US" dirty="0"/>
          </a:p>
          <a:p>
            <a:pPr marL="174708" indent="-174708" defTabSz="931774">
              <a:buFontTx/>
              <a:buChar char="-"/>
              <a:defRPr/>
            </a:pPr>
            <a:r>
              <a:rPr lang="en-US" dirty="0"/>
              <a:t>Had widespread intro of vaccine, including a mandatory school-based vaccination program in 2007;  [uptake data]</a:t>
            </a:r>
          </a:p>
          <a:p>
            <a:pPr defTabSz="931774">
              <a:defRPr/>
            </a:pPr>
            <a:endParaRPr lang="en-US" dirty="0"/>
          </a:p>
          <a:p>
            <a:pPr marL="174708" indent="-174708" defTabSz="931774">
              <a:buFontTx/>
              <a:buChar char="-"/>
              <a:defRPr/>
            </a:pPr>
            <a:r>
              <a:rPr lang="en-US" dirty="0"/>
              <a:t>Examined cervical lesions among girls and women up to age 29</a:t>
            </a:r>
          </a:p>
          <a:p>
            <a:pPr marL="174708" indent="-174708" defTabSz="931774">
              <a:buFontTx/>
              <a:buChar char="-"/>
              <a:defRPr/>
            </a:pPr>
            <a:r>
              <a:rPr lang="en-US" dirty="0"/>
              <a:t>After the widespread introduction of the vaccine, high-grade cervical abnormalities decreased significantly</a:t>
            </a:r>
          </a:p>
          <a:p>
            <a:pPr marL="174708" indent="-174708" defTabSz="931774">
              <a:buFontTx/>
              <a:buChar char="-"/>
              <a:defRPr/>
            </a:pPr>
            <a:r>
              <a:rPr lang="en-US" dirty="0"/>
              <a:t>from 2012 to 2014 incidence decreased by 17% among women 25-29, [GR and BL lines] w/  increasing incidence among women ages 35+</a:t>
            </a:r>
          </a:p>
          <a:p>
            <a:pPr marL="174708" indent="-174708" defTabSz="931774">
              <a:buFontTx/>
              <a:buChar char="-"/>
              <a:defRPr/>
            </a:pPr>
            <a:r>
              <a:rPr lang="en-US" dirty="0"/>
              <a:t>Rapid impact: Was a significant decrease in cervical abnormalities for those vaccinated within 5 years of program implementation. </a:t>
            </a:r>
            <a:endParaRPr lang="en-US" baseline="0" dirty="0"/>
          </a:p>
          <a:p>
            <a:endParaRPr lang="en-US" dirty="0"/>
          </a:p>
          <a:p>
            <a:r>
              <a:rPr lang="en-US" dirty="0"/>
              <a:t>Standardized mortality</a:t>
            </a:r>
            <a:r>
              <a:rPr lang="en-US" baseline="0" dirty="0"/>
              <a:t> rate has dropped from 5.2 to 1.7 between 1982 and 2015</a:t>
            </a:r>
          </a:p>
          <a:p>
            <a:pPr marL="171450" indent="-171450">
              <a:buFontTx/>
              <a:buChar char="-"/>
            </a:pPr>
            <a:r>
              <a:rPr lang="en-US" baseline="0" dirty="0"/>
              <a:t>Will be a “rare disease”- (&lt; 6/10,000 people) by 2022</a:t>
            </a:r>
          </a:p>
          <a:p>
            <a:pPr marL="171450" indent="-171450">
              <a:buFontTx/>
              <a:buChar char="-"/>
            </a:pPr>
            <a:r>
              <a:rPr lang="en-US" baseline="0" dirty="0"/>
              <a:t>Eradicated by 2038 (18 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73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lighter colors, lower </a:t>
            </a:r>
            <a:r>
              <a:rPr lang="en-US" dirty="0" err="1"/>
              <a:t>vacc</a:t>
            </a:r>
            <a:r>
              <a:rPr lang="en-US" dirty="0"/>
              <a:t> rates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125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a:t>
            </a:r>
            <a:r>
              <a:rPr lang="en-US" baseline="0" dirty="0"/>
              <a:t> high quality recommendation (same way, same day): 70-90% uptake</a:t>
            </a:r>
          </a:p>
          <a:p>
            <a:r>
              <a:rPr lang="en-US" baseline="0" dirty="0"/>
              <a:t>Low quality: 50%</a:t>
            </a:r>
          </a:p>
          <a:p>
            <a:r>
              <a:rPr lang="en-US" baseline="0" dirty="0"/>
              <a:t>No rec: 20-30%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9334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Cx</a:t>
            </a:r>
            <a:r>
              <a:rPr lang="en-US" dirty="0"/>
              <a:t> disparities– same issues for HPV</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654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t>
            </a:r>
            <a:r>
              <a:rPr lang="en-US" baseline="0" dirty="0"/>
              <a:t> created an environment where info on HPV was visible and readily available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59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t>
            </a:r>
            <a:r>
              <a:rPr lang="en-US" baseline="0" dirty="0"/>
              <a:t> created an environment where info on HPV was visible and readily available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288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Limited ability to impact on clinical level– issue of large county-level evaluation, or more targeted implementation focused Ix</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770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Two issues: (1) linkage between parents and clinics;  (2) limited connection to community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923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Parent project</a:t>
            </a:r>
            <a:r>
              <a:rPr lang="en-US" baseline="0" dirty="0"/>
              <a:t> had a plan to impact on community level through parental Ix at the clinic level. But wasn’t possible because of the disconnect between the clinic and the parental targets</a:t>
            </a:r>
          </a:p>
          <a:p>
            <a:endParaRPr lang="en-US" baseline="0" dirty="0"/>
          </a:p>
          <a:p>
            <a:r>
              <a:rPr lang="en-US" baseline="0" dirty="0"/>
              <a:t>But the “community” piece in HPV is really important; and it gets really tricky to think about how you define community in this case</a:t>
            </a:r>
          </a:p>
          <a:p>
            <a:r>
              <a:rPr lang="en-US" baseline="0" dirty="0"/>
              <a:t>The very effective use of social media by anti-vaccine groups has essentially created it’s own “community”, and allowed them to punch well above their weight in terms of size</a:t>
            </a:r>
          </a:p>
          <a:p>
            <a:endParaRPr lang="en-US" baseline="0" dirty="0"/>
          </a:p>
          <a:p>
            <a:r>
              <a:rPr lang="en-US" baseline="0" dirty="0"/>
              <a:t>And the PH community has not been so effective at pushing back on this– we rightly stand behind science but that’s not been proven to be an effective response in this environment (point to Gardasil ad)</a:t>
            </a:r>
            <a:endParaRPr lang="en-US" dirty="0"/>
          </a:p>
          <a:p>
            <a:endParaRPr lang="en-US" dirty="0"/>
          </a:p>
          <a:p>
            <a:r>
              <a:rPr lang="en-US" dirty="0"/>
              <a:t>Think about vaccine– really</a:t>
            </a:r>
            <a:r>
              <a:rPr lang="en-US" baseline="0" dirty="0"/>
              <a:t> key question is what the right levels of Ix are.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55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(e.g., Consolidated Framework for Implementation Research, CFIR, Damschroder et al., 2009). </a:t>
            </a:r>
          </a:p>
        </p:txBody>
      </p:sp>
    </p:spTree>
    <p:extLst>
      <p:ext uri="{BB962C8B-B14F-4D97-AF65-F5344CB8AC3E}">
        <p14:creationId xmlns:p14="http://schemas.microsoft.com/office/powerpoint/2010/main" val="1456783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Acceptance– even among those who accept, you can see</a:t>
            </a:r>
            <a:r>
              <a:rPr lang="en-US" baseline="0" dirty="0"/>
              <a:t> doubts/delays;  </a:t>
            </a:r>
          </a:p>
          <a:p>
            <a:r>
              <a:rPr lang="en-US" baseline="0" dirty="0"/>
              <a:t>Access Barriers– and then you also have access barriers–  for HPV, not all states cover costs under VFC program; are also language, transportation, and other barriers that low income communities face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D9374E-ADDD-4401-B43B-6FE57FAB58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654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decided not to pick!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806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CHCs– all children’s </a:t>
            </a:r>
            <a:r>
              <a:rPr lang="en-US" dirty="0" err="1"/>
              <a:t>vacc</a:t>
            </a:r>
            <a:r>
              <a:rPr lang="en-US" dirty="0"/>
              <a:t>– early childhood and adolescent, including HPV (especially given low levels of overall </a:t>
            </a:r>
            <a:r>
              <a:rPr lang="en-US" dirty="0" err="1"/>
              <a:t>vacc</a:t>
            </a:r>
            <a:r>
              <a:rPr lang="en-US" dirty="0"/>
              <a:t>,</a:t>
            </a:r>
            <a:r>
              <a:rPr lang="en-US" baseline="0" dirty="0"/>
              <a:t> and key to tying HPV to other </a:t>
            </a:r>
            <a:r>
              <a:rPr lang="en-US" baseline="0" dirty="0" err="1"/>
              <a:t>vacc</a:t>
            </a:r>
            <a:r>
              <a:rPr lang="en-US" baseline="0" dirty="0"/>
              <a:t>; and addressing overall community and system response to vaccine)</a:t>
            </a:r>
          </a:p>
          <a:p>
            <a:endParaRPr lang="en-US" baseline="0" dirty="0"/>
          </a:p>
          <a:p>
            <a:r>
              <a:rPr lang="en-US" baseline="0" dirty="0"/>
              <a:t>- Not yet funded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115126-92A3-4E66-94F3-764B09D6FD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178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ea typeface="ＭＳ Ｐゴシック" panose="020B0600070205080204" pitchFamily="34" charset="-128"/>
              </a:rPr>
              <a:t>IMHO, more levels, more</a:t>
            </a:r>
            <a:r>
              <a:rPr lang="en-US" altLang="en-US" baseline="0" dirty="0">
                <a:ea typeface="ＭＳ Ｐゴシック" panose="020B0600070205080204" pitchFamily="34" charset="-128"/>
              </a:rPr>
              <a:t> likely impact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ea typeface="ＭＳ Ｐゴシック" panose="020B0600070205080204" pitchFamily="34" charset="-128"/>
              </a:rPr>
              <a:t>Highly complex</a:t>
            </a:r>
          </a:p>
          <a:p>
            <a:pPr marL="171450" indent="-171450">
              <a:buFontTx/>
              <a:buChar char="-"/>
            </a:pPr>
            <a:r>
              <a:rPr lang="en-US" altLang="en-US" baseline="0" dirty="0">
                <a:ea typeface="ＭＳ Ｐゴシック" panose="020B0600070205080204" pitchFamily="34" charset="-128"/>
              </a:rPr>
              <a:t>As Implementation Scientist, I tend to approach MLIs from an implementation frame–  which means that I care a lot about setting context- within and outside of the system I am working with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ea typeface="ＭＳ Ｐゴシック" panose="020B0600070205080204" pitchFamily="34" charset="-128"/>
              </a:rPr>
              <a:t>Different ways to approach “community”</a:t>
            </a:r>
          </a:p>
          <a:p>
            <a:pPr marL="171450" indent="-171450">
              <a:buFontTx/>
              <a:buChar char="-"/>
            </a:pPr>
            <a:endParaRPr lang="en-US" altLang="en-US" dirty="0">
              <a:ea typeface="ＭＳ Ｐゴシック" panose="020B0600070205080204" pitchFamily="34" charset="-128"/>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bg2"/>
                </a:solidFill>
                <a:latin typeface="Arial" panose="020B0604020202020204" pitchFamily="34" charset="0"/>
                <a:ea typeface="ＭＳ Ｐゴシック" panose="020B0600070205080204" pitchFamily="34" charset="-128"/>
              </a:defRPr>
            </a:lvl1pPr>
            <a:lvl2pPr marL="742950" indent="-285750">
              <a:defRPr sz="1300">
                <a:solidFill>
                  <a:schemeClr val="bg2"/>
                </a:solidFill>
                <a:latin typeface="Arial" panose="020B0604020202020204" pitchFamily="34" charset="0"/>
                <a:ea typeface="ＭＳ Ｐゴシック" panose="020B0600070205080204" pitchFamily="34" charset="-128"/>
              </a:defRPr>
            </a:lvl2pPr>
            <a:lvl3pPr marL="1143000" indent="-228600">
              <a:defRPr sz="1300">
                <a:solidFill>
                  <a:schemeClr val="bg2"/>
                </a:solidFill>
                <a:latin typeface="Arial" panose="020B0604020202020204" pitchFamily="34" charset="0"/>
                <a:ea typeface="ＭＳ Ｐゴシック" panose="020B0600070205080204" pitchFamily="34" charset="-128"/>
              </a:defRPr>
            </a:lvl3pPr>
            <a:lvl4pPr marL="1600200" indent="-228600">
              <a:defRPr sz="1300">
                <a:solidFill>
                  <a:schemeClr val="bg2"/>
                </a:solidFill>
                <a:latin typeface="Arial" panose="020B0604020202020204" pitchFamily="34" charset="0"/>
                <a:ea typeface="ＭＳ Ｐゴシック" panose="020B0600070205080204" pitchFamily="34" charset="-128"/>
              </a:defRPr>
            </a:lvl4pPr>
            <a:lvl5pPr marL="2057400" indent="-228600">
              <a:defRPr sz="13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2D7016-A773-45F5-8FA5-6CD65F73319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79356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95246-DE87-4975-BFA7-65DE8F581B1B}" type="slidenum">
              <a:rPr lang="en-US" smtClean="0"/>
              <a:t>50</a:t>
            </a:fld>
            <a:endParaRPr lang="en-US"/>
          </a:p>
        </p:txBody>
      </p:sp>
    </p:spTree>
    <p:extLst>
      <p:ext uri="{BB962C8B-B14F-4D97-AF65-F5344CB8AC3E}">
        <p14:creationId xmlns:p14="http://schemas.microsoft.com/office/powerpoint/2010/main" val="3818073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Providers</a:t>
            </a:r>
          </a:p>
          <a:p>
            <a:pPr fontAlgn="base"/>
            <a:r>
              <a:rPr lang="en-US" dirty="0"/>
              <a:t>Physician recommendation contributes to Pap testing </a:t>
            </a:r>
          </a:p>
          <a:p>
            <a:pPr fontAlgn="base"/>
            <a:r>
              <a:rPr lang="en-US" sz="900" dirty="0"/>
              <a:t>      (Coughlin et al, </a:t>
            </a:r>
            <a:r>
              <a:rPr lang="en-US" sz="900" i="1" dirty="0"/>
              <a:t>CEBP</a:t>
            </a:r>
            <a:r>
              <a:rPr lang="en-US" sz="900" dirty="0"/>
              <a:t> 2005)</a:t>
            </a:r>
          </a:p>
          <a:p>
            <a:pPr fontAlgn="base"/>
            <a:r>
              <a:rPr lang="en-US" b="1" dirty="0"/>
              <a:t>Systems/clinics</a:t>
            </a:r>
          </a:p>
          <a:p>
            <a:pPr fontAlgn="base"/>
            <a:r>
              <a:rPr lang="en-US" dirty="0"/>
              <a:t>“Computerized” reminders increase physician compliance with Pap testing</a:t>
            </a:r>
            <a:r>
              <a:rPr lang="en-US" sz="900" dirty="0"/>
              <a:t> (</a:t>
            </a:r>
            <a:r>
              <a:rPr lang="en-US" sz="900" dirty="0" err="1"/>
              <a:t>Litzelman</a:t>
            </a:r>
            <a:r>
              <a:rPr lang="en-US" sz="900" dirty="0"/>
              <a:t> et al </a:t>
            </a:r>
            <a:r>
              <a:rPr lang="en-US" sz="900" i="1" dirty="0"/>
              <a:t>JGIM</a:t>
            </a:r>
            <a:r>
              <a:rPr lang="en-US" sz="900" dirty="0"/>
              <a:t> 1993) </a:t>
            </a:r>
          </a:p>
          <a:p>
            <a:pPr fontAlgn="base"/>
            <a:r>
              <a:rPr lang="en-US" dirty="0"/>
              <a:t>Clinic-based interventions like education for providers &amp; patients, computer tracking can improve Pap screening</a:t>
            </a:r>
            <a:r>
              <a:rPr lang="en-US" sz="900" dirty="0"/>
              <a:t> (Paskett et al, </a:t>
            </a:r>
            <a:r>
              <a:rPr lang="en-US" sz="900" i="1" dirty="0" err="1"/>
              <a:t>Prev</a:t>
            </a:r>
            <a:r>
              <a:rPr lang="en-US" sz="900" i="1" dirty="0"/>
              <a:t> Med</a:t>
            </a:r>
            <a:r>
              <a:rPr lang="en-US" sz="900" dirty="0"/>
              <a:t>, 1998)</a:t>
            </a:r>
          </a:p>
          <a:p>
            <a:pPr fontAlgn="base"/>
            <a:r>
              <a:rPr lang="en-US" b="1" dirty="0"/>
              <a:t>Neighborhoods</a:t>
            </a:r>
          </a:p>
          <a:p>
            <a:pPr fontAlgn="base"/>
            <a:r>
              <a:rPr lang="en-US" dirty="0"/>
              <a:t>Residence in high poverty neighborhoods associated with </a:t>
            </a:r>
            <a:r>
              <a:rPr lang="en-US" dirty="0" err="1"/>
              <a:t>nonrecent</a:t>
            </a:r>
            <a:r>
              <a:rPr lang="en-US" dirty="0"/>
              <a:t> Pap screening </a:t>
            </a:r>
            <a:r>
              <a:rPr lang="en-US" sz="900" dirty="0"/>
              <a:t>(</a:t>
            </a:r>
            <a:r>
              <a:rPr lang="en-US" sz="900" dirty="0" err="1"/>
              <a:t>Datta</a:t>
            </a:r>
            <a:r>
              <a:rPr lang="en-US" sz="900" dirty="0"/>
              <a:t> et al, </a:t>
            </a:r>
            <a:r>
              <a:rPr lang="en-US" sz="900" i="1" dirty="0"/>
              <a:t>Cancer</a:t>
            </a:r>
            <a:r>
              <a:rPr lang="en-US" sz="900" dirty="0"/>
              <a:t> 2006)</a:t>
            </a:r>
          </a:p>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51</a:t>
            </a:fld>
            <a:endParaRPr lang="en-US"/>
          </a:p>
        </p:txBody>
      </p:sp>
    </p:spTree>
    <p:extLst>
      <p:ext uri="{BB962C8B-B14F-4D97-AF65-F5344CB8AC3E}">
        <p14:creationId xmlns:p14="http://schemas.microsoft.com/office/powerpoint/2010/main" val="2121981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52</a:t>
            </a:fld>
            <a:endParaRPr lang="en-US"/>
          </a:p>
        </p:txBody>
      </p:sp>
    </p:spTree>
    <p:extLst>
      <p:ext uri="{BB962C8B-B14F-4D97-AF65-F5344CB8AC3E}">
        <p14:creationId xmlns:p14="http://schemas.microsoft.com/office/powerpoint/2010/main" val="1450304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209" lvl="1" indent="-237209" defTabSz="942289">
              <a:defRPr/>
            </a:pPr>
            <a:r>
              <a:rPr lang="en-US" sz="1600" dirty="0">
                <a:solidFill>
                  <a:srgbClr val="FF0000"/>
                </a:solidFill>
                <a:latin typeface="+mj-lt"/>
              </a:rPr>
              <a:t>Looking only at the average at one level can be misleading and can obscure variation at other levels. This might lead to unnecessary or less than optimal interventions.</a:t>
            </a:r>
          </a:p>
          <a:p>
            <a:pPr marL="237209" lvl="1" indent="-237209"/>
            <a:r>
              <a:rPr lang="en-US" sz="1600" dirty="0">
                <a:latin typeface="+mj-lt"/>
              </a:rPr>
              <a:t>Multilevel models provide evidence about </a:t>
            </a:r>
            <a:r>
              <a:rPr lang="en-US" sz="1600" u="sng" dirty="0">
                <a:latin typeface="+mj-lt"/>
              </a:rPr>
              <a:t>disparity</a:t>
            </a:r>
          </a:p>
          <a:p>
            <a:pPr marL="237209" lvl="1" indent="-237209"/>
            <a:r>
              <a:rPr lang="en-US" sz="1600" dirty="0">
                <a:latin typeface="+mj-lt"/>
              </a:rPr>
              <a:t>Results can guide quality improvement and intervention efforts in new directions focused on equity. </a:t>
            </a:r>
          </a:p>
          <a:p>
            <a:pPr marL="237209" lvl="1" indent="-237209"/>
            <a:r>
              <a:rPr lang="en-US" sz="1600" dirty="0">
                <a:latin typeface="+mj-lt"/>
                <a:cs typeface="Arial" panose="020B0604020202020204" pitchFamily="34" charset="0"/>
              </a:rPr>
              <a:t>***What if the providers each have a defined geographic catchment area and each provider sees patients from just 1 or 2 neighborhoods? After adjusting for clustering &amp; potential cross-classification by neighborhood, provider-level differences may be attenuated or may emerge.</a:t>
            </a:r>
          </a:p>
          <a:p>
            <a:r>
              <a:rPr lang="en-US" sz="1600" dirty="0">
                <a:solidFill>
                  <a:srgbClr val="FF0000"/>
                </a:solidFill>
                <a:latin typeface="+mj-lt"/>
              </a:rPr>
              <a:t>Cross-classification across levels, if not accounted for, can obscure disparities at some levels. This scenario shows variation at the neighborhood level &amp; </a:t>
            </a:r>
          </a:p>
          <a:p>
            <a:r>
              <a:rPr lang="en-US" sz="1600" dirty="0">
                <a:solidFill>
                  <a:srgbClr val="FF0000"/>
                </a:solidFill>
                <a:latin typeface="+mj-lt"/>
              </a:rPr>
              <a:t>indicates need for a different intervention</a:t>
            </a:r>
          </a:p>
          <a:p>
            <a:pPr marL="237209" lvl="1" indent="-237209"/>
            <a:endParaRPr lang="en-US" sz="1400" dirty="0">
              <a:latin typeface="+mj-lt"/>
              <a:cs typeface="Arial" panose="020B0604020202020204" pitchFamily="34" charset="0"/>
            </a:endParaRPr>
          </a:p>
          <a:p>
            <a:pPr marL="237209" lvl="1" indent="-237209"/>
            <a:r>
              <a:rPr lang="en-US" sz="1400" dirty="0">
                <a:latin typeface="+mj-lt"/>
              </a:rPr>
              <a:t>On the left, there is zero variation. On the right there is substantial variation</a:t>
            </a:r>
          </a:p>
          <a:p>
            <a:endParaRPr lang="en-US" dirty="0"/>
          </a:p>
        </p:txBody>
      </p:sp>
    </p:spTree>
    <p:extLst>
      <p:ext uri="{BB962C8B-B14F-4D97-AF65-F5344CB8AC3E}">
        <p14:creationId xmlns:p14="http://schemas.microsoft.com/office/powerpoint/2010/main" val="3747542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F4D1E-AD43-4553-B131-C40B82E4C5C4}" type="slidenum">
              <a:rPr lang="en-US" smtClean="0"/>
              <a:t>54</a:t>
            </a:fld>
            <a:endParaRPr lang="en-US"/>
          </a:p>
        </p:txBody>
      </p:sp>
    </p:spTree>
    <p:extLst>
      <p:ext uri="{BB962C8B-B14F-4D97-AF65-F5344CB8AC3E}">
        <p14:creationId xmlns:p14="http://schemas.microsoft.com/office/powerpoint/2010/main" val="1311673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55</a:t>
            </a:fld>
            <a:endParaRPr lang="en-US"/>
          </a:p>
        </p:txBody>
      </p:sp>
    </p:spTree>
    <p:extLst>
      <p:ext uri="{BB962C8B-B14F-4D97-AF65-F5344CB8AC3E}">
        <p14:creationId xmlns:p14="http://schemas.microsoft.com/office/powerpoint/2010/main" val="74571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4"/>
            <a:ext cx="5608320" cy="3660456"/>
          </a:xfrm>
          <a:prstGeom prst="rect">
            <a:avLst/>
          </a:prstGeom>
        </p:spPr>
        <p:txBody>
          <a:bodyPr lIns="93177" tIns="46589" rIns="93177" bIns="46589"/>
          <a:lstStyle/>
          <a:p>
            <a:r>
              <a:rPr lang="en-US" dirty="0"/>
              <a:t>While we are making progress, we are not there.   There are crucial gaps stalling our research including</a:t>
            </a:r>
          </a:p>
          <a:p>
            <a:endParaRPr lang="en-US" dirty="0"/>
          </a:p>
          <a:p>
            <a:pPr>
              <a:spcAft>
                <a:spcPts val="1200"/>
              </a:spcAft>
            </a:pPr>
            <a:r>
              <a:rPr lang="en-US" b="1" dirty="0"/>
              <a:t>Describe characteristics of healthcare delivery settings   </a:t>
            </a:r>
            <a:r>
              <a:rPr lang="en-US" dirty="0"/>
              <a:t>we need constructs and measures that facilitate both local description and cross-system comparison; </a:t>
            </a:r>
          </a:p>
          <a:p>
            <a:pPr marL="0" indent="0">
              <a:spcAft>
                <a:spcPts val="1200"/>
              </a:spcAft>
              <a:buNone/>
            </a:pPr>
            <a:endParaRPr lang="en-US" sz="1100" dirty="0"/>
          </a:p>
          <a:p>
            <a:pPr>
              <a:spcAft>
                <a:spcPts val="1200"/>
              </a:spcAft>
            </a:pPr>
            <a:r>
              <a:rPr lang="en-US" b="1" dirty="0"/>
              <a:t>Link those characteristics to outcomes </a:t>
            </a:r>
            <a:r>
              <a:rPr lang="en-US" dirty="0"/>
              <a:t>we need conceptual models to describe how the constructs affect each other lead to the outcomes; </a:t>
            </a:r>
          </a:p>
          <a:p>
            <a:pPr marL="0" indent="0">
              <a:spcAft>
                <a:spcPts val="1200"/>
              </a:spcAft>
              <a:buNone/>
            </a:pPr>
            <a:endParaRPr lang="en-US" sz="1100" dirty="0"/>
          </a:p>
          <a:p>
            <a:pPr>
              <a:spcAft>
                <a:spcPts val="1200"/>
              </a:spcAft>
            </a:pPr>
            <a:r>
              <a:rPr lang="en-US" b="1" dirty="0"/>
              <a:t>Develop setting-changing interventions   </a:t>
            </a:r>
            <a:r>
              <a:rPr lang="en-US" dirty="0"/>
              <a:t>we need to develop interventions that can improve care quality. </a:t>
            </a:r>
          </a:p>
          <a:p>
            <a:endParaRPr lang="en-US" dirty="0"/>
          </a:p>
          <a:p>
            <a:r>
              <a:rPr lang="en-US" dirty="0"/>
              <a:t>The multilevel intervention training institute (MLTI) will help you understand how to develop interventions that translate into meaningful patient outcomes across multiple context.</a:t>
            </a:r>
          </a:p>
          <a:p>
            <a:endParaRPr lang="en-US" dirty="0"/>
          </a:p>
          <a:p>
            <a:r>
              <a:rPr lang="en-US" dirty="0"/>
              <a:t>We want you let you know that NCI strongly supports this training which we hope will result in you absorbing new knowledge that can be transferred to successful cancer control grants. </a:t>
            </a:r>
          </a:p>
          <a:p>
            <a:endParaRPr lang="en-US" dirty="0"/>
          </a:p>
        </p:txBody>
      </p:sp>
    </p:spTree>
    <p:extLst>
      <p:ext uri="{BB962C8B-B14F-4D97-AF65-F5344CB8AC3E}">
        <p14:creationId xmlns:p14="http://schemas.microsoft.com/office/powerpoint/2010/main" val="1354595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56</a:t>
            </a:fld>
            <a:endParaRPr lang="en-US"/>
          </a:p>
        </p:txBody>
      </p:sp>
    </p:spTree>
    <p:extLst>
      <p:ext uri="{BB962C8B-B14F-4D97-AF65-F5344CB8AC3E}">
        <p14:creationId xmlns:p14="http://schemas.microsoft.com/office/powerpoint/2010/main" val="3967505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F4D1E-AD43-4553-B131-C40B82E4C5C4}" type="slidenum">
              <a:rPr lang="en-US" smtClean="0"/>
              <a:t>57</a:t>
            </a:fld>
            <a:endParaRPr lang="en-US"/>
          </a:p>
        </p:txBody>
      </p:sp>
    </p:spTree>
    <p:extLst>
      <p:ext uri="{BB962C8B-B14F-4D97-AF65-F5344CB8AC3E}">
        <p14:creationId xmlns:p14="http://schemas.microsoft.com/office/powerpoint/2010/main" val="3172689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58</a:t>
            </a:fld>
            <a:endParaRPr lang="en-US"/>
          </a:p>
        </p:txBody>
      </p:sp>
    </p:spTree>
    <p:extLst>
      <p:ext uri="{BB962C8B-B14F-4D97-AF65-F5344CB8AC3E}">
        <p14:creationId xmlns:p14="http://schemas.microsoft.com/office/powerpoint/2010/main" val="3280788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For example, provider </a:t>
            </a:r>
            <a:r>
              <a:rPr lang="en-US" i="1" dirty="0"/>
              <a:t>A</a:t>
            </a:r>
            <a:r>
              <a:rPr lang="en-US" dirty="0"/>
              <a:t> only treated one patient, hence there is no variation in getting patients a Pap test for this provider. In the meanwhile, provider </a:t>
            </a:r>
            <a:r>
              <a:rPr lang="en-US" i="1" dirty="0"/>
              <a:t>B </a:t>
            </a:r>
            <a:r>
              <a:rPr lang="en-US" dirty="0"/>
              <a:t>treated 100 patients and 35 of them got a Pap test.</a:t>
            </a:r>
          </a:p>
          <a:p>
            <a:endParaRPr lang="en-US" b="1" dirty="0"/>
          </a:p>
          <a:p>
            <a:r>
              <a:rPr lang="en-US" b="1" dirty="0"/>
              <a:t>Better interpretability of variance. </a:t>
            </a:r>
          </a:p>
          <a:p>
            <a:r>
              <a:rPr lang="en-US" dirty="0"/>
              <a:t>An AFT model is also a type of survival model. It is just not as widely used as the Cox PH model in medical research. In addition to the point you mentioned, advantages of an AFT model include but may be not limit to:</a:t>
            </a:r>
          </a:p>
          <a:p>
            <a:pPr marL="176679" indent="-176679">
              <a:buFont typeface="Arial" panose="020B0604020202020204" pitchFamily="34" charset="0"/>
              <a:buChar char="•"/>
            </a:pPr>
            <a:r>
              <a:rPr lang="en-US" dirty="0"/>
              <a:t>Better interpretation of results, as it is more similar to a traditional regression setting.</a:t>
            </a:r>
          </a:p>
          <a:p>
            <a:pPr marL="176679" indent="-176679">
              <a:buFont typeface="Arial" panose="020B0604020202020204" pitchFamily="34" charset="0"/>
              <a:buChar char="•"/>
            </a:pPr>
            <a:r>
              <a:rPr lang="en-US" dirty="0"/>
              <a:t>AFT models provide a wide range of shapes of hazed function, such as the one we used in this project (the lognormal distribution).</a:t>
            </a:r>
          </a:p>
          <a:p>
            <a:pPr marL="176679" indent="-176679">
              <a:buFont typeface="Arial" panose="020B0604020202020204" pitchFamily="34" charset="0"/>
              <a:buChar char="•"/>
            </a:pPr>
            <a:r>
              <a:rPr lang="en-US" dirty="0"/>
              <a:t>The log-linear formulation in AFT models emphasizes that the roles of regression parameters (coefficients) and dispersion parameters (variance in random effects) are clearly separated. </a:t>
            </a:r>
          </a:p>
          <a:p>
            <a:pPr marL="176679" indent="-176679">
              <a:buFont typeface="Arial" panose="020B0604020202020204" pitchFamily="34" charset="0"/>
              <a:buChar char="•"/>
            </a:pPr>
            <a:r>
              <a:rPr lang="en-US" dirty="0"/>
              <a:t>Regression parameter estimates (although not of great interest in our case) are robust to neglected covariates. </a:t>
            </a:r>
            <a:endParaRPr lang="en-US" b="1" dirty="0"/>
          </a:p>
          <a:p>
            <a:pPr marL="176679" indent="-176679">
              <a:buFont typeface="Arial" panose="020B0604020202020204" pitchFamily="34" charset="0"/>
              <a:buChar char="•"/>
            </a:pPr>
            <a:r>
              <a:rPr lang="en-US" dirty="0"/>
              <a:t>In survival models, the random effects are specified on the scale of hazard (hazard by itself is a quite abstract concept), which is not easy to interpret.</a:t>
            </a:r>
          </a:p>
          <a:p>
            <a:pPr marL="176679" indent="-176679">
              <a:buFont typeface="Arial" panose="020B0604020202020204" pitchFamily="34" charset="0"/>
              <a:buChar char="•"/>
            </a:pPr>
            <a:r>
              <a:rPr lang="en-US" dirty="0"/>
              <a:t>In AFT model, as you can see from the equation that the random effects directly assess the variability in event time (on the log scale).  </a:t>
            </a:r>
          </a:p>
          <a:p>
            <a:pPr marL="176679" indent="-176679">
              <a:buFont typeface="Arial" panose="020B0604020202020204" pitchFamily="34" charset="0"/>
              <a:buChar char="•"/>
            </a:pPr>
            <a:r>
              <a:rPr lang="en-US" dirty="0"/>
              <a:t>  </a:t>
            </a:r>
          </a:p>
          <a:p>
            <a:r>
              <a:rPr lang="en-US" dirty="0"/>
              <a:t> </a:t>
            </a:r>
          </a:p>
          <a:p>
            <a:endParaRPr lang="en-US" b="1" dirty="0"/>
          </a:p>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59</a:t>
            </a:fld>
            <a:endParaRPr lang="en-US"/>
          </a:p>
        </p:txBody>
      </p:sp>
    </p:spTree>
    <p:extLst>
      <p:ext uri="{BB962C8B-B14F-4D97-AF65-F5344CB8AC3E}">
        <p14:creationId xmlns:p14="http://schemas.microsoft.com/office/powerpoint/2010/main" val="3233649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60</a:t>
            </a:fld>
            <a:endParaRPr lang="en-US"/>
          </a:p>
        </p:txBody>
      </p:sp>
    </p:spTree>
    <p:extLst>
      <p:ext uri="{BB962C8B-B14F-4D97-AF65-F5344CB8AC3E}">
        <p14:creationId xmlns:p14="http://schemas.microsoft.com/office/powerpoint/2010/main" val="3303519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61</a:t>
            </a:fld>
            <a:endParaRPr lang="en-US"/>
          </a:p>
        </p:txBody>
      </p:sp>
    </p:spTree>
    <p:extLst>
      <p:ext uri="{BB962C8B-B14F-4D97-AF65-F5344CB8AC3E}">
        <p14:creationId xmlns:p14="http://schemas.microsoft.com/office/powerpoint/2010/main" val="2941603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F4D1E-AD43-4553-B131-C40B82E4C5C4}" type="slidenum">
              <a:rPr lang="en-US" smtClean="0"/>
              <a:t>62</a:t>
            </a:fld>
            <a:endParaRPr lang="en-US"/>
          </a:p>
        </p:txBody>
      </p:sp>
    </p:spTree>
    <p:extLst>
      <p:ext uri="{BB962C8B-B14F-4D97-AF65-F5344CB8AC3E}">
        <p14:creationId xmlns:p14="http://schemas.microsoft.com/office/powerpoint/2010/main" val="111479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63</a:t>
            </a:fld>
            <a:endParaRPr lang="en-US"/>
          </a:p>
        </p:txBody>
      </p:sp>
    </p:spTree>
    <p:extLst>
      <p:ext uri="{BB962C8B-B14F-4D97-AF65-F5344CB8AC3E}">
        <p14:creationId xmlns:p14="http://schemas.microsoft.com/office/powerpoint/2010/main" val="2827287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E95246-DE87-4975-BFA7-65DE8F581B1B}" type="slidenum">
              <a:rPr lang="en-US" smtClean="0"/>
              <a:t>64</a:t>
            </a:fld>
            <a:endParaRPr lang="en-US"/>
          </a:p>
        </p:txBody>
      </p:sp>
    </p:spTree>
    <p:extLst>
      <p:ext uri="{BB962C8B-B14F-4D97-AF65-F5344CB8AC3E}">
        <p14:creationId xmlns:p14="http://schemas.microsoft.com/office/powerpoint/2010/main" val="194408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levels influence Pap screening</a:t>
            </a:r>
          </a:p>
          <a:p>
            <a:r>
              <a:rPr lang="en-US" dirty="0"/>
              <a:t>More variation between facilities, followed by clinics, and neighborhoods</a:t>
            </a:r>
          </a:p>
          <a:p>
            <a:pPr lvl="1"/>
            <a:r>
              <a:rPr lang="en-US" dirty="0"/>
              <a:t>Except at Partners-MGH, where providers may have greater discretion in practice</a:t>
            </a:r>
          </a:p>
          <a:p>
            <a:r>
              <a:rPr lang="en-US" dirty="0"/>
              <a:t>Variation not completely explained by covariates</a:t>
            </a:r>
          </a:p>
          <a:p>
            <a:r>
              <a:rPr lang="en-US" dirty="0"/>
              <a:t>Of all health systems, KPWA has least variation</a:t>
            </a:r>
          </a:p>
          <a:p>
            <a:pPr lvl="1"/>
            <a:r>
              <a:rPr lang="en-US" dirty="0"/>
              <a:t>Automatic “birthday letters” sent to eligible women</a:t>
            </a:r>
          </a:p>
          <a:p>
            <a:pPr lvl="1"/>
            <a:r>
              <a:rPr lang="en-US" dirty="0"/>
              <a:t>Other differences in clinic or system practices to be assessed</a:t>
            </a:r>
          </a:p>
          <a:p>
            <a:pPr lvl="1"/>
            <a:r>
              <a:rPr lang="en-US" dirty="0"/>
              <a:t>Impact of organized vs. opportunistic screening </a:t>
            </a:r>
          </a:p>
          <a:p>
            <a:endParaRPr lang="en-US" dirty="0"/>
          </a:p>
        </p:txBody>
      </p:sp>
      <p:sp>
        <p:nvSpPr>
          <p:cNvPr id="4" name="Slide Number Placeholder 3"/>
          <p:cNvSpPr>
            <a:spLocks noGrp="1"/>
          </p:cNvSpPr>
          <p:nvPr>
            <p:ph type="sldNum" sz="quarter" idx="10"/>
          </p:nvPr>
        </p:nvSpPr>
        <p:spPr/>
        <p:txBody>
          <a:bodyPr/>
          <a:lstStyle/>
          <a:p>
            <a:fld id="{19BF4D1E-AD43-4553-B131-C40B82E4C5C4}" type="slidenum">
              <a:rPr lang="en-US" smtClean="0"/>
              <a:t>65</a:t>
            </a:fld>
            <a:endParaRPr lang="en-US"/>
          </a:p>
        </p:txBody>
      </p:sp>
    </p:spTree>
    <p:extLst>
      <p:ext uri="{BB962C8B-B14F-4D97-AF65-F5344CB8AC3E}">
        <p14:creationId xmlns:p14="http://schemas.microsoft.com/office/powerpoint/2010/main" val="275787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thrilled to welcome you and want you to know that NCI strongly supports this important training.  We hope the new knowledge you assort can be transferred to successful future cancer control grants. </a:t>
            </a:r>
          </a:p>
          <a:p>
            <a:endParaRPr dirty="0"/>
          </a:p>
        </p:txBody>
      </p:sp>
    </p:spTree>
    <p:extLst>
      <p:ext uri="{BB962C8B-B14F-4D97-AF65-F5344CB8AC3E}">
        <p14:creationId xmlns:p14="http://schemas.microsoft.com/office/powerpoint/2010/main" val="3512992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BF4D1E-AD43-4553-B131-C40B82E4C5C4}" type="slidenum">
              <a:rPr lang="en-US" smtClean="0"/>
              <a:t>67</a:t>
            </a:fld>
            <a:endParaRPr lang="en-US"/>
          </a:p>
        </p:txBody>
      </p:sp>
    </p:spTree>
    <p:extLst>
      <p:ext uri="{BB962C8B-B14F-4D97-AF65-F5344CB8AC3E}">
        <p14:creationId xmlns:p14="http://schemas.microsoft.com/office/powerpoint/2010/main" val="2157967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75</a:t>
            </a:fld>
            <a:endParaRPr lang="en-US" dirty="0"/>
          </a:p>
        </p:txBody>
      </p:sp>
    </p:spTree>
    <p:extLst>
      <p:ext uri="{BB962C8B-B14F-4D97-AF65-F5344CB8AC3E}">
        <p14:creationId xmlns:p14="http://schemas.microsoft.com/office/powerpoint/2010/main" val="146841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76</a:t>
            </a:fld>
            <a:endParaRPr lang="en-US" dirty="0"/>
          </a:p>
        </p:txBody>
      </p:sp>
    </p:spTree>
    <p:extLst>
      <p:ext uri="{BB962C8B-B14F-4D97-AF65-F5344CB8AC3E}">
        <p14:creationId xmlns:p14="http://schemas.microsoft.com/office/powerpoint/2010/main" val="232282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10</a:t>
            </a:fld>
            <a:endParaRPr lang="en-US" dirty="0"/>
          </a:p>
        </p:txBody>
      </p:sp>
    </p:spTree>
    <p:extLst>
      <p:ext uri="{BB962C8B-B14F-4D97-AF65-F5344CB8AC3E}">
        <p14:creationId xmlns:p14="http://schemas.microsoft.com/office/powerpoint/2010/main" val="216168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7AA7C-01FE-41B5-9D2D-293337B3470E}" type="slidenum">
              <a:rPr lang="en-US" smtClean="0"/>
              <a:t>11</a:t>
            </a:fld>
            <a:endParaRPr lang="en-US" dirty="0"/>
          </a:p>
        </p:txBody>
      </p:sp>
    </p:spTree>
    <p:extLst>
      <p:ext uri="{BB962C8B-B14F-4D97-AF65-F5344CB8AC3E}">
        <p14:creationId xmlns:p14="http://schemas.microsoft.com/office/powerpoint/2010/main" val="85008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12</a:t>
            </a:fld>
            <a:endParaRPr lang="en-US" dirty="0"/>
          </a:p>
        </p:txBody>
      </p:sp>
    </p:spTree>
    <p:extLst>
      <p:ext uri="{BB962C8B-B14F-4D97-AF65-F5344CB8AC3E}">
        <p14:creationId xmlns:p14="http://schemas.microsoft.com/office/powerpoint/2010/main" val="70187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13</a:t>
            </a:fld>
            <a:endParaRPr lang="en-US" dirty="0"/>
          </a:p>
        </p:txBody>
      </p:sp>
    </p:spTree>
    <p:extLst>
      <p:ext uri="{BB962C8B-B14F-4D97-AF65-F5344CB8AC3E}">
        <p14:creationId xmlns:p14="http://schemas.microsoft.com/office/powerpoint/2010/main" val="64632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8097-5879-4283-8FEA-737FA9CF8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3DAAF-DAC6-478D-95F1-D5002D6687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A78D1-001E-4FCE-A06E-B315A723DE90}"/>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5" name="Footer Placeholder 4">
            <a:extLst>
              <a:ext uri="{FF2B5EF4-FFF2-40B4-BE49-F238E27FC236}">
                <a16:creationId xmlns:a16="http://schemas.microsoft.com/office/drawing/2014/main" id="{A158BB36-521B-440D-B01C-69745B7136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1EC583-FD24-45B6-8192-CEA808102BDB}"/>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4165290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3FE8-6765-49DE-8FB3-BCE0A6531D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E5F508-8590-407F-9020-5E951B2C2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DF836-BB27-40BC-978A-6BAA36C6786D}"/>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5" name="Footer Placeholder 4">
            <a:extLst>
              <a:ext uri="{FF2B5EF4-FFF2-40B4-BE49-F238E27FC236}">
                <a16:creationId xmlns:a16="http://schemas.microsoft.com/office/drawing/2014/main" id="{96FFDFE6-296E-4F01-A1D4-4FBE1D49C2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753D5-70B2-4C7D-95F1-5DCC49A0B367}"/>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41016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81A28-31EE-44D1-8CBC-FDFE44BBB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73E6DA-9D37-4AF3-95A7-CEF09C3E9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CC045-C404-49E2-A05E-E05BF33E0C6A}"/>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5" name="Footer Placeholder 4">
            <a:extLst>
              <a:ext uri="{FF2B5EF4-FFF2-40B4-BE49-F238E27FC236}">
                <a16:creationId xmlns:a16="http://schemas.microsoft.com/office/drawing/2014/main" id="{885F0097-8708-4046-A8AB-995A2D14B6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83783A-DB27-4BD1-A080-0469F315EF1F}"/>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285220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solidFill>
            <a:srgbClr val="4B1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rgbClr val="4B1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rgbClr val="741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rgbClr val="741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1925352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35793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rgbClr val="74113D"/>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950489169"/>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rgbClr val="74113D"/>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97627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rgbClr val="74113D"/>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74249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rgbClr val="4B1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rgbClr val="9F6573"/>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001518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rgbClr val="4B112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2312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741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Tree>
    <p:extLst>
      <p:ext uri="{BB962C8B-B14F-4D97-AF65-F5344CB8AC3E}">
        <p14:creationId xmlns:p14="http://schemas.microsoft.com/office/powerpoint/2010/main" val="276747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2C23-51D7-4589-B6B0-5138E417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3434B4-96EB-4C88-93C8-4FC4EC2CD7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7461E-7197-4E17-BCBA-9C64C2DD894D}"/>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5" name="Footer Placeholder 4">
            <a:extLst>
              <a:ext uri="{FF2B5EF4-FFF2-40B4-BE49-F238E27FC236}">
                <a16:creationId xmlns:a16="http://schemas.microsoft.com/office/drawing/2014/main" id="{8E9342F1-E600-4DB5-A52D-F59C1E5F20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C6BB85-9650-4CD7-AFB4-7C3D72F73BF9}"/>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4086911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Slide Number Placeholder 4"/>
          <p:cNvSpPr>
            <a:spLocks noGrp="1"/>
          </p:cNvSpPr>
          <p:nvPr>
            <p:ph type="sldNum" sz="quarter" idx="12"/>
          </p:nvPr>
        </p:nvSpPr>
        <p:spPr>
          <a:xfrm>
            <a:off x="5791200" y="6340478"/>
            <a:ext cx="609600" cy="441325"/>
          </a:xfrm>
        </p:spPr>
        <p:txBody>
          <a:bodyPr/>
          <a:lstStyle/>
          <a:p>
            <a:fld id="{6F4C6877-DA3A-46D1-AAB0-9EE788CFCA8A}" type="slidenum">
              <a:rPr lang="en-US" smtClean="0"/>
              <a:pPr/>
              <a:t>‹#›</a:t>
            </a:fld>
            <a:endParaRPr lang="en-US"/>
          </a:p>
        </p:txBody>
      </p:sp>
      <p:sp>
        <p:nvSpPr>
          <p:cNvPr id="6" name="TextBox 5"/>
          <p:cNvSpPr txBox="1"/>
          <p:nvPr userDrawn="1"/>
        </p:nvSpPr>
        <p:spPr>
          <a:xfrm>
            <a:off x="609600" y="1371600"/>
            <a:ext cx="10972800" cy="4968878"/>
          </a:xfrm>
          <a:prstGeom prst="rect">
            <a:avLst/>
          </a:prstGeom>
          <a:noFill/>
        </p:spPr>
        <p:txBody>
          <a:bodyPr wrap="square" rtlCol="0">
            <a:spAutoFit/>
          </a:bodyPr>
          <a:lstStyle/>
          <a:p>
            <a:endParaRPr lang="en-US" dirty="0"/>
          </a:p>
        </p:txBody>
      </p:sp>
      <p:sp>
        <p:nvSpPr>
          <p:cNvPr id="7" name="Content Placeholder 7"/>
          <p:cNvSpPr>
            <a:spLocks noGrp="1"/>
          </p:cNvSpPr>
          <p:nvPr>
            <p:ph sz="quarter" idx="1"/>
          </p:nvPr>
        </p:nvSpPr>
        <p:spPr>
          <a:xfrm>
            <a:off x="402336" y="1527048"/>
            <a:ext cx="11338560" cy="4572000"/>
          </a:xfrm>
        </p:spPr>
        <p:txBody>
          <a:bodyPr/>
          <a:lstStyle>
            <a:lvl1pPr>
              <a:buClr>
                <a:schemeClr val="accent3"/>
              </a:buClr>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8" name="Picture 7">
            <a:extLst>
              <a:ext uri="{FF2B5EF4-FFF2-40B4-BE49-F238E27FC236}">
                <a16:creationId xmlns:a16="http://schemas.microsoft.com/office/drawing/2014/main" id="{B059FB84-7A64-434C-AE94-4DFE188667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753" y="6382512"/>
            <a:ext cx="1347875" cy="329184"/>
          </a:xfrm>
          <a:prstGeom prst="rect">
            <a:avLst/>
          </a:prstGeom>
        </p:spPr>
      </p:pic>
    </p:spTree>
    <p:extLst>
      <p:ext uri="{BB962C8B-B14F-4D97-AF65-F5344CB8AC3E}">
        <p14:creationId xmlns:p14="http://schemas.microsoft.com/office/powerpoint/2010/main" val="2979953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557867" y="0"/>
            <a:ext cx="3826933"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20" name="Pentagon 19"/>
          <p:cNvSpPr/>
          <p:nvPr userDrawn="1"/>
        </p:nvSpPr>
        <p:spPr>
          <a:xfrm>
            <a:off x="0" y="0"/>
            <a:ext cx="3826933"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9" name="Rectangle 18"/>
          <p:cNvSpPr/>
          <p:nvPr userDrawn="1"/>
        </p:nvSpPr>
        <p:spPr>
          <a:xfrm flipV="1">
            <a:off x="0" y="5029200"/>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0" name="Title 1"/>
          <p:cNvSpPr>
            <a:spLocks noGrp="1"/>
          </p:cNvSpPr>
          <p:nvPr>
            <p:ph type="ctrTitle" hasCustomPrompt="1"/>
          </p:nvPr>
        </p:nvSpPr>
        <p:spPr>
          <a:xfrm>
            <a:off x="914400" y="1645921"/>
            <a:ext cx="10363200" cy="1827843"/>
          </a:xfrm>
        </p:spPr>
        <p:txBody>
          <a:bodyPr lIns="0" tIns="0" rIns="0" bIns="0" anchor="b">
            <a:noAutofit/>
          </a:bodyPr>
          <a:lstStyle>
            <a:lvl1pPr algn="r">
              <a:defRPr sz="27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350" b="0" i="1" spc="75">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5710327"/>
            <a:ext cx="6632448" cy="474575"/>
          </a:xfrm>
          <a:prstGeom prst="rect">
            <a:avLst/>
          </a:prstGeom>
        </p:spPr>
      </p:pic>
      <p:sp>
        <p:nvSpPr>
          <p:cNvPr id="9" name="Date Placeholder 3"/>
          <p:cNvSpPr>
            <a:spLocks noGrp="1"/>
          </p:cNvSpPr>
          <p:nvPr>
            <p:ph type="dt" sz="half" idx="2"/>
          </p:nvPr>
        </p:nvSpPr>
        <p:spPr>
          <a:xfrm>
            <a:off x="8534400" y="5727700"/>
            <a:ext cx="3048000" cy="457200"/>
          </a:xfrm>
          <a:prstGeom prst="rect">
            <a:avLst/>
          </a:prstGeom>
        </p:spPr>
        <p:txBody>
          <a:bodyPr vert="horz" lIns="0" tIns="0" rIns="0" bIns="0" rtlCol="0" anchor="ctr"/>
          <a:lstStyle>
            <a:lvl1pPr algn="r" fontAlgn="auto">
              <a:spcBef>
                <a:spcPts val="0"/>
              </a:spcBef>
              <a:spcAft>
                <a:spcPts val="0"/>
              </a:spcAft>
              <a:defRPr sz="1200" smtClean="0">
                <a:solidFill>
                  <a:srgbClr val="000000"/>
                </a:solidFill>
                <a:latin typeface="+mn-lt"/>
                <a:ea typeface="+mn-ea"/>
                <a:cs typeface="SapientSansRegular"/>
              </a:defRPr>
            </a:lvl1pPr>
          </a:lstStyle>
          <a:p>
            <a:pPr>
              <a:defRPr/>
            </a:pPr>
            <a:fld id="{711121A0-0B09-1C4A-9AF6-B302745758D8}" type="datetime4">
              <a:rPr lang="en-US"/>
              <a:pPr>
                <a:defRPr/>
              </a:pPr>
              <a:t>November 19, 2023</a:t>
            </a:fld>
            <a:endParaRPr lang="en-US" dirty="0"/>
          </a:p>
        </p:txBody>
      </p:sp>
    </p:spTree>
    <p:extLst>
      <p:ext uri="{BB962C8B-B14F-4D97-AF65-F5344CB8AC3E}">
        <p14:creationId xmlns:p14="http://schemas.microsoft.com/office/powerpoint/2010/main" val="248266128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9" name="Pentagon 8"/>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5"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
        <p:nvSpPr>
          <p:cNvPr id="10" name="Text Placeholder 12"/>
          <p:cNvSpPr>
            <a:spLocks noGrp="1"/>
          </p:cNvSpPr>
          <p:nvPr>
            <p:ph type="body" sz="quarter" idx="10" hasCustomPrompt="1"/>
          </p:nvPr>
        </p:nvSpPr>
        <p:spPr>
          <a:xfrm>
            <a:off x="5779008" y="0"/>
            <a:ext cx="5730240" cy="6858000"/>
          </a:xfrm>
        </p:spPr>
        <p:txBody>
          <a:bodyPr anchor="ctr">
            <a:noAutofit/>
          </a:bodyPr>
          <a:lstStyle>
            <a:lvl1pPr marL="342900" marR="0" indent="-342900" algn="l" defTabSz="342900"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50" marR="0"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658368" y="1737360"/>
            <a:ext cx="4023360" cy="18288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579291"/>
            <a:ext cx="2555851" cy="182880"/>
          </a:xfrm>
          <a:prstGeom prst="rect">
            <a:avLst/>
          </a:prstGeom>
        </p:spPr>
      </p:pic>
    </p:spTree>
    <p:extLst>
      <p:ext uri="{BB962C8B-B14F-4D97-AF65-F5344CB8AC3E}">
        <p14:creationId xmlns:p14="http://schemas.microsoft.com/office/powerpoint/2010/main" val="394979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2" name="Pentagon 11"/>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6" name="Title 1"/>
          <p:cNvSpPr>
            <a:spLocks noGrp="1"/>
          </p:cNvSpPr>
          <p:nvPr>
            <p:ph type="ctrTitle" hasCustomPrompt="1"/>
          </p:nvPr>
        </p:nvSpPr>
        <p:spPr>
          <a:xfrm>
            <a:off x="4572002" y="2423160"/>
            <a:ext cx="6705599" cy="1828800"/>
          </a:xfrm>
        </p:spPr>
        <p:txBody>
          <a:bodyPr lIns="0" tIns="0" rIns="0" bIns="0" anchor="b">
            <a:noAutofit/>
          </a:bodyPr>
          <a:lstStyle>
            <a:lvl1pPr algn="r">
              <a:defRPr sz="27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275" b="0" i="1"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FFFFFF"/>
                </a:solidFill>
                <a:latin typeface="Arial"/>
                <a:cs typeface="SapientSansRegular"/>
              </a:rPr>
              <a:t> </a:t>
            </a:r>
            <a:fld id="{4225D95B-3580-C74C-AC82-B8FCF626B418}" type="slidenum">
              <a:rPr lang="en-US" sz="750" b="1" smtClean="0">
                <a:solidFill>
                  <a:srgbClr val="FFFFFF"/>
                </a:solidFill>
                <a:latin typeface="Arial"/>
                <a:cs typeface="SapientSansRegular"/>
              </a:rPr>
              <a:pPr algn="r">
                <a:lnSpc>
                  <a:spcPct val="101000"/>
                </a:lnSpc>
                <a:spcBef>
                  <a:spcPct val="50000"/>
                </a:spcBef>
                <a:defRPr/>
              </a:pPr>
              <a:t>‹#›</a:t>
            </a:fld>
            <a:endParaRPr lang="en-US" sz="750" b="1" dirty="0">
              <a:solidFill>
                <a:srgbClr val="FFFFFF"/>
              </a:solidFill>
              <a:latin typeface="Arial"/>
              <a:cs typeface="SapientSansRegular"/>
            </a:endParaRPr>
          </a:p>
        </p:txBody>
      </p:sp>
      <p:pic>
        <p:nvPicPr>
          <p:cNvPr id="13" name="Picture 12" descr="NCI-Logo-White-Knoc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3" y="6579291"/>
            <a:ext cx="2555849" cy="182880"/>
          </a:xfrm>
          <a:prstGeom prst="rect">
            <a:avLst/>
          </a:prstGeom>
        </p:spPr>
      </p:pic>
    </p:spTree>
    <p:extLst>
      <p:ext uri="{BB962C8B-B14F-4D97-AF65-F5344CB8AC3E}">
        <p14:creationId xmlns:p14="http://schemas.microsoft.com/office/powerpoint/2010/main" val="2514890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2033694" y="0"/>
            <a:ext cx="3826933"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2" name="Pentagon 11"/>
          <p:cNvSpPr/>
          <p:nvPr userDrawn="1"/>
        </p:nvSpPr>
        <p:spPr>
          <a:xfrm>
            <a:off x="0" y="0"/>
            <a:ext cx="4302760"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8" name="Title 1"/>
          <p:cNvSpPr>
            <a:spLocks noGrp="1"/>
          </p:cNvSpPr>
          <p:nvPr>
            <p:ph type="ctrTitle" hasCustomPrompt="1"/>
          </p:nvPr>
        </p:nvSpPr>
        <p:spPr>
          <a:xfrm>
            <a:off x="5860627" y="2423160"/>
            <a:ext cx="5416971" cy="1828800"/>
          </a:xfrm>
        </p:spPr>
        <p:txBody>
          <a:bodyPr lIns="0" tIns="0" rIns="0" bIns="0" anchor="b">
            <a:noAutofit/>
          </a:bodyPr>
          <a:lstStyle>
            <a:lvl1pPr algn="r">
              <a:defRPr sz="2700" spc="-60"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9" y="4343400"/>
            <a:ext cx="5408561" cy="685800"/>
          </a:xfrm>
        </p:spPr>
        <p:txBody>
          <a:bodyPr lIns="0" tIns="0" rIns="0" bIns="0">
            <a:noAutofit/>
          </a:bodyPr>
          <a:lstStyle>
            <a:lvl1pPr marL="0" indent="0" algn="r">
              <a:buNone/>
              <a:defRPr sz="1275" b="0" i="1" spc="75">
                <a:solidFill>
                  <a:schemeClr val="accent3"/>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pic>
        <p:nvPicPr>
          <p:cNvPr id="15" name="Picture 14" descr="NCI-Logo-White-Knoc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3" y="6579291"/>
            <a:ext cx="2555849" cy="182880"/>
          </a:xfrm>
          <a:prstGeom prst="rect">
            <a:avLst/>
          </a:prstGeom>
        </p:spPr>
      </p:pic>
    </p:spTree>
    <p:extLst>
      <p:ext uri="{BB962C8B-B14F-4D97-AF65-F5344CB8AC3E}">
        <p14:creationId xmlns:p14="http://schemas.microsoft.com/office/powerpoint/2010/main" val="3557806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8" name="Pentagon 7"/>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1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FFFFFF"/>
                </a:solidFill>
                <a:latin typeface="Arial"/>
                <a:cs typeface="SapientSansRegular"/>
              </a:rPr>
              <a:t> </a:t>
            </a:r>
            <a:fld id="{4225D95B-3580-C74C-AC82-B8FCF626B418}" type="slidenum">
              <a:rPr lang="en-US" sz="750" b="1" smtClean="0">
                <a:solidFill>
                  <a:srgbClr val="FFFFFF"/>
                </a:solidFill>
                <a:latin typeface="Arial"/>
                <a:cs typeface="SapientSansRegular"/>
              </a:rPr>
              <a:pPr algn="r">
                <a:lnSpc>
                  <a:spcPct val="101000"/>
                </a:lnSpc>
                <a:spcBef>
                  <a:spcPct val="50000"/>
                </a:spcBef>
                <a:defRPr/>
              </a:pPr>
              <a:t>‹#›</a:t>
            </a:fld>
            <a:endParaRPr lang="en-US" sz="750" b="1" dirty="0">
              <a:solidFill>
                <a:srgbClr val="FFFFFF"/>
              </a:solidFill>
              <a:latin typeface="Arial"/>
              <a:cs typeface="SapientSansRegular"/>
            </a:endParaRPr>
          </a:p>
        </p:txBody>
      </p:sp>
      <p:pic>
        <p:nvPicPr>
          <p:cNvPr id="11" name="Picture 10" descr="NCI-Logo-White-Knoc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3" y="6579291"/>
            <a:ext cx="2555849" cy="182880"/>
          </a:xfrm>
          <a:prstGeom prst="rect">
            <a:avLst/>
          </a:prstGeom>
        </p:spPr>
      </p:pic>
    </p:spTree>
    <p:extLst>
      <p:ext uri="{BB962C8B-B14F-4D97-AF65-F5344CB8AC3E}">
        <p14:creationId xmlns:p14="http://schemas.microsoft.com/office/powerpoint/2010/main" val="3945498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pic>
        <p:nvPicPr>
          <p:cNvPr id="12" name="Picture 11"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579291"/>
            <a:ext cx="2555851" cy="182880"/>
          </a:xfrm>
          <a:prstGeom prst="rect">
            <a:avLst/>
          </a:prstGeom>
        </p:spPr>
      </p:pic>
      <p:sp>
        <p:nvSpPr>
          <p:cNvPr id="3"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829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
        <p:nvSpPr>
          <p:cNvPr id="5"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0209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579291"/>
            <a:ext cx="2555851" cy="182880"/>
          </a:xfrm>
          <a:prstGeom prst="rect">
            <a:avLst/>
          </a:prstGeom>
        </p:spPr>
      </p:pic>
      <p:sp>
        <p:nvSpPr>
          <p:cNvPr id="14"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
        <p:nvSpPr>
          <p:cNvPr id="6"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634941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010535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
        <p:nvSpPr>
          <p:cNvPr id="5"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34941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92035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4E24-C671-4A96-9389-A5FAB217F1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E06CC5-4A86-423B-8F02-F7DC818CA7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6AA21-8B63-4FD5-985D-74848EBD6543}"/>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5" name="Footer Placeholder 4">
            <a:extLst>
              <a:ext uri="{FF2B5EF4-FFF2-40B4-BE49-F238E27FC236}">
                <a16:creationId xmlns:a16="http://schemas.microsoft.com/office/drawing/2014/main" id="{EF731238-8E8D-4CE1-B95E-76F1691C5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9785AC-3266-4D08-8CF2-DEAE21BA389D}"/>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3545921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579291"/>
            <a:ext cx="2555851" cy="182880"/>
          </a:xfrm>
          <a:prstGeom prst="rect">
            <a:avLst/>
          </a:prstGeom>
        </p:spPr>
      </p:pic>
      <p:sp>
        <p:nvSpPr>
          <p:cNvPr id="14"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
        <p:nvSpPr>
          <p:cNvPr id="6"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72"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958959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
        <p:nvSpPr>
          <p:cNvPr id="5"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72"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377302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579291"/>
            <a:ext cx="2555851" cy="182880"/>
          </a:xfrm>
          <a:prstGeom prst="rect">
            <a:avLst/>
          </a:prstGeom>
        </p:spPr>
      </p:pic>
      <p:sp>
        <p:nvSpPr>
          <p:cNvPr id="10"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Tree>
    <p:extLst>
      <p:ext uri="{BB962C8B-B14F-4D97-AF65-F5344CB8AC3E}">
        <p14:creationId xmlns:p14="http://schemas.microsoft.com/office/powerpoint/2010/main" val="2601416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Tree>
    <p:extLst>
      <p:ext uri="{BB962C8B-B14F-4D97-AF65-F5344CB8AC3E}">
        <p14:creationId xmlns:p14="http://schemas.microsoft.com/office/powerpoint/2010/main" val="2362295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pic>
        <p:nvPicPr>
          <p:cNvPr id="12" name="Picture 11" descr="NCI-Logo-Gray-Knock-NE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579291"/>
            <a:ext cx="2555851" cy="182880"/>
          </a:xfrm>
          <a:prstGeom prst="rect">
            <a:avLst/>
          </a:prstGeom>
        </p:spPr>
      </p:pic>
    </p:spTree>
    <p:extLst>
      <p:ext uri="{BB962C8B-B14F-4D97-AF65-F5344CB8AC3E}">
        <p14:creationId xmlns:p14="http://schemas.microsoft.com/office/powerpoint/2010/main" val="553354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8" y="6579291"/>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750" b="1" dirty="0">
                <a:solidFill>
                  <a:srgbClr val="7F7F7F"/>
                </a:solidFill>
                <a:latin typeface="Arial"/>
                <a:cs typeface="SapientSansRegular"/>
              </a:rPr>
              <a:t> </a:t>
            </a:r>
            <a:fld id="{4225D95B-3580-C74C-AC82-B8FCF626B418}" type="slidenum">
              <a:rPr lang="en-US" sz="750" b="1" smtClean="0">
                <a:solidFill>
                  <a:srgbClr val="7F7F7F"/>
                </a:solidFill>
                <a:latin typeface="Arial"/>
                <a:cs typeface="SapientSansRegular"/>
              </a:rPr>
              <a:pPr algn="r">
                <a:lnSpc>
                  <a:spcPct val="101000"/>
                </a:lnSpc>
                <a:spcBef>
                  <a:spcPct val="50000"/>
                </a:spcBef>
                <a:defRPr/>
              </a:pPr>
              <a:t>‹#›</a:t>
            </a:fld>
            <a:endParaRPr lang="en-US" sz="750" b="1" dirty="0">
              <a:solidFill>
                <a:srgbClr val="7F7F7F"/>
              </a:solidFill>
              <a:latin typeface="Arial"/>
              <a:cs typeface="SapientSansRegular"/>
            </a:endParaRPr>
          </a:p>
        </p:txBody>
      </p:sp>
    </p:spTree>
    <p:extLst>
      <p:ext uri="{BB962C8B-B14F-4D97-AF65-F5344CB8AC3E}">
        <p14:creationId xmlns:p14="http://schemas.microsoft.com/office/powerpoint/2010/main" val="1052803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11277597"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9" name="Pentagon 8"/>
          <p:cNvSpPr/>
          <p:nvPr userDrawn="1"/>
        </p:nvSpPr>
        <p:spPr>
          <a:xfrm>
            <a:off x="0" y="0"/>
            <a:ext cx="9719731"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grpSp>
        <p:nvGrpSpPr>
          <p:cNvPr id="2" name="Group 1"/>
          <p:cNvGrpSpPr>
            <a:grpSpLocks noChangeAspect="1"/>
          </p:cNvGrpSpPr>
          <p:nvPr userDrawn="1"/>
        </p:nvGrpSpPr>
        <p:grpSpPr>
          <a:xfrm>
            <a:off x="3425322" y="2915922"/>
            <a:ext cx="5403724" cy="1007111"/>
            <a:chOff x="1524000" y="2654300"/>
            <a:chExt cx="6235066" cy="1549400"/>
          </a:xfrm>
        </p:grpSpPr>
        <p:pic>
          <p:nvPicPr>
            <p:cNvPr id="4" name="Picture 3" descr="NCI-Logo-Stac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3918394" y="6083300"/>
            <a:ext cx="440389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spcBef>
                <a:spcPct val="0"/>
              </a:spcBef>
              <a:spcAft>
                <a:spcPct val="0"/>
              </a:spcAft>
              <a:defRPr/>
            </a:pPr>
            <a:r>
              <a:rPr lang="en-US" sz="1350" b="1" dirty="0" err="1">
                <a:solidFill>
                  <a:srgbClr val="FFFFFF"/>
                </a:solidFill>
                <a:latin typeface="Arial" charset="0"/>
              </a:rPr>
              <a:t>www.cancer.gov</a:t>
            </a:r>
            <a:r>
              <a:rPr lang="en-US" sz="1350" b="1" dirty="0">
                <a:solidFill>
                  <a:srgbClr val="FFFFFF"/>
                </a:solidFill>
                <a:latin typeface="Arial" charset="0"/>
              </a:rPr>
              <a:t>                 </a:t>
            </a:r>
            <a:r>
              <a:rPr lang="en-US" sz="1350" b="1" dirty="0" err="1">
                <a:solidFill>
                  <a:srgbClr val="FFFFFF"/>
                </a:solidFill>
                <a:latin typeface="Arial" charset="0"/>
              </a:rPr>
              <a:t>www.cancer.gov</a:t>
            </a:r>
            <a:r>
              <a:rPr lang="en-US" sz="1350" b="1" dirty="0">
                <a:solidFill>
                  <a:srgbClr val="FFFFFF"/>
                </a:solidFill>
                <a:latin typeface="Arial" charset="0"/>
              </a:rPr>
              <a:t>/</a:t>
            </a:r>
            <a:r>
              <a:rPr lang="en-US" sz="1350" b="1" dirty="0" err="1">
                <a:solidFill>
                  <a:srgbClr val="FFFFFF"/>
                </a:solidFill>
                <a:latin typeface="Arial" charset="0"/>
              </a:rPr>
              <a:t>espanol</a:t>
            </a:r>
            <a:endParaRPr lang="en-US" sz="1350" b="1" dirty="0">
              <a:solidFill>
                <a:srgbClr val="FFFFFF"/>
              </a:solidFill>
              <a:latin typeface="Arial" charset="0"/>
            </a:endParaRPr>
          </a:p>
        </p:txBody>
      </p:sp>
    </p:spTree>
    <p:extLst>
      <p:ext uri="{BB962C8B-B14F-4D97-AF65-F5344CB8AC3E}">
        <p14:creationId xmlns:p14="http://schemas.microsoft.com/office/powerpoint/2010/main" val="379420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59B9699-6E13-AB41-8807-045BAF01D15A}" type="slidenum">
              <a:rPr lang="en-US" altLang="en-US"/>
              <a:pPr/>
              <a:t>‹#›</a:t>
            </a:fld>
            <a:endParaRPr lang="en-US" altLang="en-US"/>
          </a:p>
        </p:txBody>
      </p:sp>
    </p:spTree>
    <p:extLst>
      <p:ext uri="{BB962C8B-B14F-4D97-AF65-F5344CB8AC3E}">
        <p14:creationId xmlns:p14="http://schemas.microsoft.com/office/powerpoint/2010/main" val="1148645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FB29B45-B9C0-8F42-83B4-D2148C0775A4}" type="slidenum">
              <a:rPr lang="en-US"/>
              <a:pPr/>
              <a:t>‹#›</a:t>
            </a:fld>
            <a:endParaRPr lang="en-US"/>
          </a:p>
        </p:txBody>
      </p:sp>
    </p:spTree>
    <p:extLst>
      <p:ext uri="{BB962C8B-B14F-4D97-AF65-F5344CB8AC3E}">
        <p14:creationId xmlns:p14="http://schemas.microsoft.com/office/powerpoint/2010/main" val="849335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8316999-F791-4D45-ACF3-85DDA2F62547}" type="slidenum">
              <a:rPr lang="en-US"/>
              <a:pPr/>
              <a:t>‹#›</a:t>
            </a:fld>
            <a:endParaRPr lang="en-US"/>
          </a:p>
        </p:txBody>
      </p:sp>
    </p:spTree>
    <p:extLst>
      <p:ext uri="{BB962C8B-B14F-4D97-AF65-F5344CB8AC3E}">
        <p14:creationId xmlns:p14="http://schemas.microsoft.com/office/powerpoint/2010/main" val="225425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ADDC-1BE9-46AB-8275-D90606509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73010-7280-469A-A7C6-7861B1008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6CECB8-47F7-40D6-A084-3B810AB575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BAD1F4-14C4-4CDC-865D-53E5BE226272}"/>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6" name="Footer Placeholder 5">
            <a:extLst>
              <a:ext uri="{FF2B5EF4-FFF2-40B4-BE49-F238E27FC236}">
                <a16:creationId xmlns:a16="http://schemas.microsoft.com/office/drawing/2014/main" id="{F7472B5D-DBFE-4BDC-B2A0-25BFB91EC0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C8E767-83F5-411D-B2FD-097D029593A8}"/>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868291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itle Slide">
    <p:bg>
      <p:bgPr>
        <a:solidFill>
          <a:schemeClr val="bg1"/>
        </a:solidFill>
        <a:effectLst/>
      </p:bgPr>
    </p:bg>
    <p:spTree>
      <p:nvGrpSpPr>
        <p:cNvPr id="1" name=""/>
        <p:cNvGrpSpPr/>
        <p:nvPr/>
      </p:nvGrpSpPr>
      <p:grpSpPr>
        <a:xfrm>
          <a:off x="0" y="0"/>
          <a:ext cx="0" cy="0"/>
          <a:chOff x="0" y="0"/>
          <a:chExt cx="0" cy="0"/>
        </a:xfrm>
      </p:grpSpPr>
      <p:sp>
        <p:nvSpPr>
          <p:cNvPr id="15" name="Pentagon 14"/>
          <p:cNvSpPr>
            <a:spLocks noChangeAspect="1"/>
          </p:cNvSpPr>
          <p:nvPr userDrawn="1"/>
        </p:nvSpPr>
        <p:spPr>
          <a:xfrm>
            <a:off x="7394547"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3" name="Rectangle 2"/>
          <p:cNvSpPr/>
          <p:nvPr userDrawn="1"/>
        </p:nvSpPr>
        <p:spPr>
          <a:xfrm>
            <a:off x="0" y="0"/>
            <a:ext cx="6417733" cy="6864096"/>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6" name="Pentagon 15"/>
          <p:cNvSpPr>
            <a:spLocks noChangeAspect="1"/>
          </p:cNvSpPr>
          <p:nvPr userDrawn="1"/>
        </p:nvSpPr>
        <p:spPr>
          <a:xfrm>
            <a:off x="5839232"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25" name="Rectangle 24"/>
          <p:cNvSpPr/>
          <p:nvPr userDrawn="1"/>
        </p:nvSpPr>
        <p:spPr>
          <a:xfrm>
            <a:off x="0" y="5713308"/>
            <a:ext cx="12192000" cy="1144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pic>
        <p:nvPicPr>
          <p:cNvPr id="21" name="Picture 20"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070" y="6139568"/>
            <a:ext cx="3877719" cy="369952"/>
          </a:xfrm>
          <a:prstGeom prst="rect">
            <a:avLst/>
          </a:prstGeom>
        </p:spPr>
      </p:pic>
    </p:spTree>
    <p:extLst>
      <p:ext uri="{BB962C8B-B14F-4D97-AF65-F5344CB8AC3E}">
        <p14:creationId xmlns:p14="http://schemas.microsoft.com/office/powerpoint/2010/main" val="2326388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85344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9" name="Pentagon 8"/>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3" name="Pentagon 12"/>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6" name="Title 1"/>
          <p:cNvSpPr>
            <a:spLocks noGrp="1"/>
          </p:cNvSpPr>
          <p:nvPr>
            <p:ph type="ctrTitle" hasCustomPrompt="1"/>
          </p:nvPr>
        </p:nvSpPr>
        <p:spPr>
          <a:xfrm>
            <a:off x="4572002" y="2423160"/>
            <a:ext cx="6705599" cy="1828800"/>
          </a:xfrm>
        </p:spPr>
        <p:txBody>
          <a:bodyPr lIns="0" tIns="0" rIns="0" bIns="0" anchor="b">
            <a:noAutofit/>
          </a:bodyPr>
          <a:lstStyle>
            <a:lvl1pPr algn="r">
              <a:defRPr sz="2800" spc="-80">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4249197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0" name="Pentagon 9"/>
          <p:cNvSpPr>
            <a:spLocks noChangeAspect="1"/>
          </p:cNvSpPr>
          <p:nvPr userDrawn="1"/>
        </p:nvSpPr>
        <p:spPr>
          <a:xfrm>
            <a:off x="2" y="0"/>
            <a:ext cx="4305313" cy="6864096"/>
          </a:xfrm>
          <a:prstGeom prst="homePlate">
            <a:avLst>
              <a:gd name="adj" fmla="val 3235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3" name="Picture 12"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848537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4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4260044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02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287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072808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sp>
        <p:nvSpPr>
          <p:cNvPr id="5" name="Content Placeholder 4"/>
          <p:cNvSpPr>
            <a:spLocks noGrp="1"/>
          </p:cNvSpPr>
          <p:nvPr>
            <p:ph sz="quarter" idx="12"/>
          </p:nvPr>
        </p:nvSpPr>
        <p:spPr>
          <a:xfrm>
            <a:off x="6349409"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138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72170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1F61-80C1-4A5C-8F37-127176BE36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BC3D12-0A72-4817-B7D1-9FFE438CE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1EE055-7C09-40E8-8291-EE802A785B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1D6C3E-1061-4D45-BB41-185E07165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658E9-7C00-4D80-8DB2-968F42FBC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EAF830-3365-4DC1-A0AF-F2F59E7B665E}"/>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8" name="Footer Placeholder 7">
            <a:extLst>
              <a:ext uri="{FF2B5EF4-FFF2-40B4-BE49-F238E27FC236}">
                <a16:creationId xmlns:a16="http://schemas.microsoft.com/office/drawing/2014/main" id="{B3710BBE-B60D-4671-B6A3-254F5DED00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91DEAAB-6034-45DB-BFAF-931CE9CC37BD}"/>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3372705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sp>
        <p:nvSpPr>
          <p:cNvPr id="5" name="Content Placeholder 2"/>
          <p:cNvSpPr>
            <a:spLocks noGrp="1"/>
          </p:cNvSpPr>
          <p:nvPr>
            <p:ph sz="quarter" idx="11"/>
          </p:nvPr>
        </p:nvSpPr>
        <p:spPr>
          <a:xfrm>
            <a:off x="6067977"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70"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28633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874657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spTree>
    <p:extLst>
      <p:ext uri="{BB962C8B-B14F-4D97-AF65-F5344CB8AC3E}">
        <p14:creationId xmlns:p14="http://schemas.microsoft.com/office/powerpoint/2010/main" val="3054781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535002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spTree>
    <p:extLst>
      <p:ext uri="{BB962C8B-B14F-4D97-AF65-F5344CB8AC3E}">
        <p14:creationId xmlns:p14="http://schemas.microsoft.com/office/powerpoint/2010/main" val="947280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 Cover White">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1" name="Pentagon 10"/>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dirty="0">
              <a:solidFill>
                <a:srgbClr val="FFFFFF"/>
              </a:solidFill>
            </a:endParaRPr>
          </a:p>
        </p:txBody>
      </p:sp>
      <p:sp>
        <p:nvSpPr>
          <p:cNvPr id="13" name="TextBox 5"/>
          <p:cNvSpPr txBox="1">
            <a:spLocks noChangeArrowheads="1"/>
          </p:cNvSpPr>
          <p:nvPr userDrawn="1"/>
        </p:nvSpPr>
        <p:spPr bwMode="auto">
          <a:xfrm>
            <a:off x="2082800" y="4605867"/>
            <a:ext cx="37253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1800" spc="300" dirty="0">
                <a:solidFill>
                  <a:srgbClr val="6C6C6C"/>
                </a:solidFill>
                <a:latin typeface="Montserrat-Regular"/>
                <a:cs typeface="Montserrat-Regular"/>
              </a:rPr>
              <a:t>1-800-4-CANCER</a:t>
            </a:r>
          </a:p>
        </p:txBody>
      </p:sp>
      <p:sp>
        <p:nvSpPr>
          <p:cNvPr id="14" name="TextBox 6"/>
          <p:cNvSpPr txBox="1">
            <a:spLocks noChangeArrowheads="1"/>
          </p:cNvSpPr>
          <p:nvPr userDrawn="1"/>
        </p:nvSpPr>
        <p:spPr bwMode="auto">
          <a:xfrm>
            <a:off x="0" y="1794934"/>
            <a:ext cx="12192000" cy="101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fontAlgn="base" hangingPunct="1">
              <a:lnSpc>
                <a:spcPct val="150000"/>
              </a:lnSpc>
              <a:spcBef>
                <a:spcPct val="0"/>
              </a:spcBef>
              <a:spcAft>
                <a:spcPct val="0"/>
              </a:spcAft>
            </a:pPr>
            <a:r>
              <a:rPr lang="en-US" sz="2100" dirty="0">
                <a:solidFill>
                  <a:srgbClr val="6C6C6C"/>
                </a:solidFill>
                <a:latin typeface="Montserrat-Regular"/>
                <a:cs typeface="Montserrat-Regular"/>
              </a:rPr>
              <a:t>U.S. Department of Health &amp; Human Services</a:t>
            </a:r>
          </a:p>
          <a:p>
            <a:pPr algn="ctr" defTabSz="457200" eaLnBrk="1" fontAlgn="base" hangingPunct="1">
              <a:lnSpc>
                <a:spcPct val="150000"/>
              </a:lnSpc>
              <a:spcBef>
                <a:spcPct val="0"/>
              </a:spcBef>
              <a:spcAft>
                <a:spcPct val="0"/>
              </a:spcAft>
            </a:pPr>
            <a:r>
              <a:rPr lang="en-US" sz="2100" dirty="0">
                <a:solidFill>
                  <a:srgbClr val="6C6C6C"/>
                </a:solidFill>
                <a:latin typeface="Montserrat-Regular"/>
                <a:cs typeface="Montserrat-Regular"/>
              </a:rPr>
              <a:t>National Institutes of Health | National Cancer Institute</a:t>
            </a:r>
          </a:p>
        </p:txBody>
      </p:sp>
    </p:spTree>
    <p:extLst>
      <p:ext uri="{BB962C8B-B14F-4D97-AF65-F5344CB8AC3E}">
        <p14:creationId xmlns:p14="http://schemas.microsoft.com/office/powerpoint/2010/main" val="3078969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246073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White Title Slide">
    <p:bg>
      <p:bgPr>
        <a:solidFill>
          <a:schemeClr val="bg1"/>
        </a:solidFill>
        <a:effectLst/>
      </p:bgPr>
    </p:bg>
    <p:spTree>
      <p:nvGrpSpPr>
        <p:cNvPr id="1" name=""/>
        <p:cNvGrpSpPr/>
        <p:nvPr/>
      </p:nvGrpSpPr>
      <p:grpSpPr>
        <a:xfrm>
          <a:off x="0" y="0"/>
          <a:ext cx="0" cy="0"/>
          <a:chOff x="0" y="0"/>
          <a:chExt cx="0" cy="0"/>
        </a:xfrm>
      </p:grpSpPr>
      <p:sp>
        <p:nvSpPr>
          <p:cNvPr id="15" name="Pentagon 14"/>
          <p:cNvSpPr>
            <a:spLocks noChangeAspect="1"/>
          </p:cNvSpPr>
          <p:nvPr userDrawn="1"/>
        </p:nvSpPr>
        <p:spPr>
          <a:xfrm>
            <a:off x="7394547"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3" name="Rectangle 2"/>
          <p:cNvSpPr/>
          <p:nvPr userDrawn="1"/>
        </p:nvSpPr>
        <p:spPr>
          <a:xfrm>
            <a:off x="0" y="0"/>
            <a:ext cx="6417733" cy="6864096"/>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16" name="Pentagon 15"/>
          <p:cNvSpPr>
            <a:spLocks noChangeAspect="1"/>
          </p:cNvSpPr>
          <p:nvPr userDrawn="1"/>
        </p:nvSpPr>
        <p:spPr>
          <a:xfrm>
            <a:off x="5839232"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25" name="Rectangle 24"/>
          <p:cNvSpPr/>
          <p:nvPr userDrawn="1"/>
        </p:nvSpPr>
        <p:spPr>
          <a:xfrm>
            <a:off x="0" y="5713308"/>
            <a:ext cx="12192000" cy="1144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pic>
        <p:nvPicPr>
          <p:cNvPr id="21" name="Picture 20"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070" y="6139568"/>
            <a:ext cx="3877719" cy="369952"/>
          </a:xfrm>
          <a:prstGeom prst="rect">
            <a:avLst/>
          </a:prstGeom>
        </p:spPr>
      </p:pic>
    </p:spTree>
    <p:extLst>
      <p:ext uri="{BB962C8B-B14F-4D97-AF65-F5344CB8AC3E}">
        <p14:creationId xmlns:p14="http://schemas.microsoft.com/office/powerpoint/2010/main" val="3030153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Quote White">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5" name="Pentagon 4"/>
          <p:cNvSpPr/>
          <p:nvPr userDrawn="1"/>
        </p:nvSpPr>
        <p:spPr>
          <a:xfrm>
            <a:off x="0" y="0"/>
            <a:ext cx="9719731" cy="6858000"/>
          </a:xfrm>
          <a:prstGeom prst="homePlate">
            <a:avLst>
              <a:gd name="adj" fmla="val 20935"/>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1800">
              <a:solidFill>
                <a:srgbClr val="FFFFFF"/>
              </a:solidFill>
            </a:endParaRPr>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400" b="0" i="1" baseline="0">
                <a:solidFill>
                  <a:srgbClr val="123E57"/>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058110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6"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a:lnSpc>
                <a:spcPct val="101000"/>
              </a:lnSpc>
              <a:spcBef>
                <a:spcPct val="50000"/>
              </a:spcBef>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a:lnSpc>
                  <a:spcPct val="101000"/>
                </a:lnSpc>
                <a:spcBef>
                  <a:spcPct val="50000"/>
                </a:spcBef>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079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6BB5-32F0-4DE8-B6F6-E8CB8436F9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558D93-DACD-4E67-A04B-3444DD6FDCF6}"/>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4" name="Footer Placeholder 3">
            <a:extLst>
              <a:ext uri="{FF2B5EF4-FFF2-40B4-BE49-F238E27FC236}">
                <a16:creationId xmlns:a16="http://schemas.microsoft.com/office/drawing/2014/main" id="{BB4471F2-CBF1-4C73-BD71-569700690AE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8CB5BC-412C-4438-B054-8075159D5F6C}"/>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3165050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154453447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9" descr="High Res Logo Imag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561" b="19171"/>
          <a:stretch/>
        </p:blipFill>
        <p:spPr bwMode="auto">
          <a:xfrm>
            <a:off x="131484" y="5998978"/>
            <a:ext cx="1649505" cy="85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67628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6" y="1946673"/>
            <a:ext cx="22919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25454" y="1946673"/>
            <a:ext cx="22919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0650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148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9" descr="High Res Logo Imag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561" b="19171"/>
          <a:stretch/>
        </p:blipFill>
        <p:spPr bwMode="auto">
          <a:xfrm>
            <a:off x="1" y="5799684"/>
            <a:ext cx="2008095" cy="104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93624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High Res Logo Imag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561" b="19171"/>
          <a:stretch/>
        </p:blipFill>
        <p:spPr bwMode="auto">
          <a:xfrm>
            <a:off x="1" y="5790720"/>
            <a:ext cx="2008095" cy="104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93115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7" y="1435448"/>
            <a:ext cx="401091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390912715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2390181" y="612800"/>
            <a:ext cx="7314903"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r>
              <a:rPr lang="en-US"/>
              <a:t>Click icon to add picture</a:t>
            </a: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56478010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92768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6" y="178594"/>
            <a:ext cx="7215188"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0135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3FA9-7421-4FE4-A876-E2E630212117}"/>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3" name="Footer Placeholder 2">
            <a:extLst>
              <a:ext uri="{FF2B5EF4-FFF2-40B4-BE49-F238E27FC236}">
                <a16:creationId xmlns:a16="http://schemas.microsoft.com/office/drawing/2014/main" id="{8D00DE19-130A-4798-AAA0-966685B542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35E272-7E78-4DFC-91DC-EF5268200D09}"/>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3089469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5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10197" y="1928813"/>
            <a:ext cx="10971609" cy="1143000"/>
          </a:xfrm>
          <a:prstGeom prst="rect">
            <a:avLst/>
          </a:prstGeom>
        </p:spPr>
        <p:txBody>
          <a:bodyPr vert="horz" lIns="64284" tIns="32142" rIns="64284" bIns="32142"/>
          <a:lstStyle>
            <a:lvl1pPr>
              <a:defRPr>
                <a:solidFill>
                  <a:schemeClr val="accent5"/>
                </a:solidFill>
              </a:defRPr>
            </a:lvl1pPr>
          </a:lstStyle>
          <a:p>
            <a:r>
              <a:rPr lang="en-US"/>
              <a:t>Click to edit Master title style</a:t>
            </a:r>
            <a:endParaRPr lang="en-US" dirty="0"/>
          </a:p>
        </p:txBody>
      </p:sp>
      <p:pic>
        <p:nvPicPr>
          <p:cNvPr id="3" name="Picture 9" descr="High Res Logo Imag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561" b="19171"/>
          <a:stretch/>
        </p:blipFill>
        <p:spPr bwMode="auto">
          <a:xfrm>
            <a:off x="1" y="5808653"/>
            <a:ext cx="2008095" cy="104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168874"/>
      </p:ext>
    </p:extLst>
  </p:cSld>
  <p:clrMapOvr>
    <a:overrideClrMapping bg1="lt1" tx1="dk1" bg2="lt2" tx2="dk2" accent1="accent1" accent2="accent2" accent3="accent3" accent4="accent4" accent5="accent5" accent6="accent6" hlink="hlink" folHlink="folHlink"/>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10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781B-7D68-4873-898F-FCC577388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1BA35B-03B0-4183-BBCE-3932FC57F4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AB5A18-3904-4D21-B5D9-DD997E408D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44CB9-CEC2-48F8-B7DF-D831CCF914B4}"/>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6" name="Footer Placeholder 5">
            <a:extLst>
              <a:ext uri="{FF2B5EF4-FFF2-40B4-BE49-F238E27FC236}">
                <a16:creationId xmlns:a16="http://schemas.microsoft.com/office/drawing/2014/main" id="{4CEBF707-5E97-4280-8477-57FA68EEC9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57A807-7B43-43EA-A8EE-5CBAA8C791C8}"/>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393866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0BFD1-9301-4D0A-B3BC-29D07A125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A2C42D-A570-44B4-AC7F-E0CA6E5C3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760044A-59E7-48C1-8AA0-7F9A3C833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80766-68BB-4247-B5FB-29669B060191}"/>
              </a:ext>
            </a:extLst>
          </p:cNvPr>
          <p:cNvSpPr>
            <a:spLocks noGrp="1"/>
          </p:cNvSpPr>
          <p:nvPr>
            <p:ph type="dt" sz="half" idx="10"/>
          </p:nvPr>
        </p:nvSpPr>
        <p:spPr/>
        <p:txBody>
          <a:bodyPr/>
          <a:lstStyle/>
          <a:p>
            <a:fld id="{EA5C072F-EC18-48F2-95A7-1EE8FA699019}" type="datetimeFigureOut">
              <a:rPr lang="en-US" smtClean="0"/>
              <a:t>11/19/2023</a:t>
            </a:fld>
            <a:endParaRPr lang="en-US" dirty="0"/>
          </a:p>
        </p:txBody>
      </p:sp>
      <p:sp>
        <p:nvSpPr>
          <p:cNvPr id="6" name="Footer Placeholder 5">
            <a:extLst>
              <a:ext uri="{FF2B5EF4-FFF2-40B4-BE49-F238E27FC236}">
                <a16:creationId xmlns:a16="http://schemas.microsoft.com/office/drawing/2014/main" id="{D6F79273-0D60-4C8F-B88D-A0FF893BE5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C46B12-7318-46BF-863A-A2F5305176D6}"/>
              </a:ext>
            </a:extLst>
          </p:cNvPr>
          <p:cNvSpPr>
            <a:spLocks noGrp="1"/>
          </p:cNvSpPr>
          <p:nvPr>
            <p:ph type="sldNum" sz="quarter" idx="12"/>
          </p:nvPr>
        </p:nvSpPr>
        <p:spPr/>
        <p:txBody>
          <a:bodyPr/>
          <a:lstStyle/>
          <a:p>
            <a:fld id="{506E9E7D-8B33-4A01-9658-E7E68734A719}" type="slidenum">
              <a:rPr lang="en-US" smtClean="0"/>
              <a:t>‹#›</a:t>
            </a:fld>
            <a:endParaRPr lang="en-US" dirty="0"/>
          </a:p>
        </p:txBody>
      </p:sp>
    </p:spTree>
    <p:extLst>
      <p:ext uri="{BB962C8B-B14F-4D97-AF65-F5344CB8AC3E}">
        <p14:creationId xmlns:p14="http://schemas.microsoft.com/office/powerpoint/2010/main" val="399931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12714F-DFFA-4373-8F26-3FB0ADCEA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6B30B7-6609-481F-8F94-398B76589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C0552-3B6D-46C3-92A0-A7D0F164F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C072F-EC18-48F2-95A7-1EE8FA699019}" type="datetimeFigureOut">
              <a:rPr lang="en-US" smtClean="0"/>
              <a:t>11/19/2023</a:t>
            </a:fld>
            <a:endParaRPr lang="en-US" dirty="0"/>
          </a:p>
        </p:txBody>
      </p:sp>
      <p:sp>
        <p:nvSpPr>
          <p:cNvPr id="5" name="Footer Placeholder 4">
            <a:extLst>
              <a:ext uri="{FF2B5EF4-FFF2-40B4-BE49-F238E27FC236}">
                <a16:creationId xmlns:a16="http://schemas.microsoft.com/office/drawing/2014/main" id="{88FBDE5B-7200-4B3B-911C-7355BCF44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61EDB9B-F9BC-496F-8A8C-CC4794BDED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E9E7D-8B33-4A01-9658-E7E68734A719}" type="slidenum">
              <a:rPr lang="en-US" smtClean="0"/>
              <a:t>‹#›</a:t>
            </a:fld>
            <a:endParaRPr lang="en-US" dirty="0"/>
          </a:p>
        </p:txBody>
      </p:sp>
    </p:spTree>
    <p:extLst>
      <p:ext uri="{BB962C8B-B14F-4D97-AF65-F5344CB8AC3E}">
        <p14:creationId xmlns:p14="http://schemas.microsoft.com/office/powerpoint/2010/main" val="1495857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70" r:id="rId17"/>
    <p:sldLayoutId id="2147483671" r:id="rId18"/>
    <p:sldLayoutId id="2147483672"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1"/>
            <a:ext cx="10972800" cy="4616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5"/>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2"/>
            <a:ext cx="2844800" cy="365125"/>
          </a:xfrm>
          <a:prstGeom prst="rect">
            <a:avLst/>
          </a:prstGeom>
        </p:spPr>
        <p:txBody>
          <a:bodyPr vert="horz" lIns="0" tIns="0" rIns="0" bIns="0" rtlCol="0" anchor="ctr"/>
          <a:lstStyle>
            <a:lvl1pPr algn="l" fontAlgn="auto">
              <a:spcBef>
                <a:spcPts val="0"/>
              </a:spcBef>
              <a:spcAft>
                <a:spcPts val="0"/>
              </a:spcAft>
              <a:defRPr sz="750" smtClean="0">
                <a:solidFill>
                  <a:srgbClr val="7F7F7F"/>
                </a:solidFill>
                <a:latin typeface="+mn-lt"/>
                <a:ea typeface="+mn-ea"/>
                <a:cs typeface="SapientSansRegular"/>
              </a:defRPr>
            </a:lvl1pPr>
          </a:lstStyle>
          <a:p>
            <a:pPr defTabSz="457200">
              <a:defRPr/>
            </a:pPr>
            <a:fld id="{63A80243-55C2-1C49-BA61-21AC8F55AA45}" type="datetime4">
              <a:rPr lang="en-US" smtClean="0"/>
              <a:pPr defTabSz="457200">
                <a:defRPr/>
              </a:pPr>
              <a:t>November 19, 2023</a:t>
            </a:fld>
            <a:endParaRPr lang="en-US" dirty="0"/>
          </a:p>
        </p:txBody>
      </p:sp>
      <p:sp>
        <p:nvSpPr>
          <p:cNvPr id="11" name="Footer Placeholder 4"/>
          <p:cNvSpPr>
            <a:spLocks noGrp="1"/>
          </p:cNvSpPr>
          <p:nvPr>
            <p:ph type="ftr" sz="quarter" idx="3"/>
          </p:nvPr>
        </p:nvSpPr>
        <p:spPr>
          <a:xfrm>
            <a:off x="4165600" y="6356352"/>
            <a:ext cx="3860800" cy="365125"/>
          </a:xfrm>
          <a:prstGeom prst="rect">
            <a:avLst/>
          </a:prstGeom>
        </p:spPr>
        <p:txBody>
          <a:bodyPr vert="horz" lIns="0" tIns="0" rIns="0" bIns="0" rtlCol="0" anchor="ctr"/>
          <a:lstStyle>
            <a:lvl1pPr algn="ctr" fontAlgn="auto">
              <a:spcBef>
                <a:spcPts val="0"/>
              </a:spcBef>
              <a:spcAft>
                <a:spcPts val="0"/>
              </a:spcAft>
              <a:defRPr sz="750" dirty="0" smtClean="0">
                <a:solidFill>
                  <a:srgbClr val="7F7F7F"/>
                </a:solidFill>
                <a:latin typeface="+mn-lt"/>
                <a:ea typeface="+mn-ea"/>
                <a:cs typeface="SapientSansRegular"/>
              </a:defRPr>
            </a:lvl1pPr>
          </a:lstStyle>
          <a:p>
            <a:pPr defTabSz="457200">
              <a:defRPr/>
            </a:pPr>
            <a:endParaRPr lang="en-US"/>
          </a:p>
        </p:txBody>
      </p:sp>
      <p:sp>
        <p:nvSpPr>
          <p:cNvPr id="12" name="Slide Number Placeholder 5"/>
          <p:cNvSpPr>
            <a:spLocks noGrp="1"/>
          </p:cNvSpPr>
          <p:nvPr>
            <p:ph type="sldNum" sz="quarter" idx="4"/>
          </p:nvPr>
        </p:nvSpPr>
        <p:spPr>
          <a:xfrm>
            <a:off x="8737600" y="6356352"/>
            <a:ext cx="2844800" cy="365125"/>
          </a:xfrm>
          <a:prstGeom prst="rect">
            <a:avLst/>
          </a:prstGeom>
        </p:spPr>
        <p:txBody>
          <a:bodyPr vert="horz" lIns="0" tIns="0" rIns="0" bIns="0" rtlCol="0" anchor="ctr"/>
          <a:lstStyle>
            <a:lvl1pPr algn="r" fontAlgn="auto">
              <a:spcBef>
                <a:spcPts val="0"/>
              </a:spcBef>
              <a:spcAft>
                <a:spcPts val="0"/>
              </a:spcAft>
              <a:defRPr sz="750" b="0" i="0" smtClean="0">
                <a:solidFill>
                  <a:srgbClr val="7F7F7F"/>
                </a:solidFill>
                <a:latin typeface="+mn-lt"/>
                <a:ea typeface="+mn-ea"/>
                <a:cs typeface="Sapient Centro Slab"/>
              </a:defRPr>
            </a:lvl1pPr>
          </a:lstStyle>
          <a:p>
            <a:pPr defTabSz="457200">
              <a:defRPr/>
            </a:pPr>
            <a:fld id="{4F8F9822-CE00-0B4F-ADB5-DBA954363B09}" type="slidenum">
              <a:rPr lang="en-US" smtClean="0"/>
              <a:pPr defTabSz="457200">
                <a:defRPr/>
              </a:pPr>
              <a:t>‹#›</a:t>
            </a:fld>
            <a:endParaRPr lang="en-US" dirty="0"/>
          </a:p>
        </p:txBody>
      </p:sp>
    </p:spTree>
    <p:extLst>
      <p:ext uri="{BB962C8B-B14F-4D97-AF65-F5344CB8AC3E}">
        <p14:creationId xmlns:p14="http://schemas.microsoft.com/office/powerpoint/2010/main" val="9068129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sldNum="0" hdr="0" ftr="0"/>
  <p:txStyles>
    <p:titleStyle>
      <a:lvl1pPr algn="l" defTabSz="342900"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50" indent="-171450" algn="l" defTabSz="342900"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900" indent="-171450" algn="l" defTabSz="342900"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50" indent="-171450" algn="l" defTabSz="342900"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800" indent="-171450" algn="l" defTabSz="342900"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50" indent="-171450" algn="l" defTabSz="342900"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1"/>
            <a:ext cx="10972800" cy="4616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5"/>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2"/>
            <a:ext cx="2844800" cy="365125"/>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defTabSz="457200">
              <a:defRPr/>
            </a:pPr>
            <a:fld id="{8767E79B-3863-C648-ACD5-D5A69BA31F7C}" type="datetime4">
              <a:rPr lang="en-US" smtClean="0"/>
              <a:pPr defTabSz="457200">
                <a:defRPr/>
              </a:pPr>
              <a:t>November 19, 2023</a:t>
            </a:fld>
            <a:endParaRPr lang="en-US" dirty="0"/>
          </a:p>
        </p:txBody>
      </p:sp>
      <p:sp>
        <p:nvSpPr>
          <p:cNvPr id="11" name="Footer Placeholder 4"/>
          <p:cNvSpPr>
            <a:spLocks noGrp="1"/>
          </p:cNvSpPr>
          <p:nvPr>
            <p:ph type="ftr" sz="quarter" idx="3"/>
          </p:nvPr>
        </p:nvSpPr>
        <p:spPr>
          <a:xfrm>
            <a:off x="4165600" y="6356352"/>
            <a:ext cx="3860800" cy="365125"/>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defTabSz="457200">
              <a:defRPr/>
            </a:pPr>
            <a:endParaRPr lang="en-US"/>
          </a:p>
        </p:txBody>
      </p:sp>
      <p:sp>
        <p:nvSpPr>
          <p:cNvPr id="12" name="Slide Number Placeholder 5"/>
          <p:cNvSpPr>
            <a:spLocks noGrp="1"/>
          </p:cNvSpPr>
          <p:nvPr>
            <p:ph type="sldNum" sz="quarter" idx="4"/>
          </p:nvPr>
        </p:nvSpPr>
        <p:spPr>
          <a:xfrm>
            <a:off x="8737600" y="6356352"/>
            <a:ext cx="2844800" cy="365125"/>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defTabSz="457200">
              <a:defRPr/>
            </a:pPr>
            <a:fld id="{4F8F9822-CE00-0B4F-ADB5-DBA954363B09}" type="slidenum">
              <a:rPr lang="en-US" smtClean="0"/>
              <a:pPr defTabSz="457200">
                <a:defRPr/>
              </a:pPr>
              <a:t>‹#›</a:t>
            </a:fld>
            <a:endParaRPr lang="en-US" dirty="0"/>
          </a:p>
        </p:txBody>
      </p:sp>
    </p:spTree>
    <p:extLst>
      <p:ext uri="{BB962C8B-B14F-4D97-AF65-F5344CB8AC3E}">
        <p14:creationId xmlns:p14="http://schemas.microsoft.com/office/powerpoint/2010/main" val="18483186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95314" y="321469"/>
            <a:ext cx="11072812" cy="1553766"/>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p>
            <a:pPr lvl="0"/>
            <a:r>
              <a:rPr lang="en-US" dirty="0">
                <a:sym typeface="Gill Sans" pitchFamily="-1" charset="0"/>
              </a:rPr>
              <a:t>Click to edit Master title style</a:t>
            </a:r>
          </a:p>
        </p:txBody>
      </p:sp>
      <p:sp>
        <p:nvSpPr>
          <p:cNvPr id="2050" name="Rectangle 2"/>
          <p:cNvSpPr>
            <a:spLocks noGrp="1" noChangeArrowheads="1"/>
          </p:cNvSpPr>
          <p:nvPr>
            <p:ph type="body" idx="1"/>
          </p:nvPr>
        </p:nvSpPr>
        <p:spPr bwMode="auto">
          <a:xfrm>
            <a:off x="666751" y="2089548"/>
            <a:ext cx="11001375" cy="4018359"/>
          </a:xfrm>
          <a:prstGeom prst="rect">
            <a:avLst/>
          </a:prstGeom>
          <a:noFill/>
          <a:ln w="12700">
            <a:noFill/>
            <a:miter lim="800000"/>
            <a:headEnd/>
            <a:tailEnd/>
          </a:ln>
          <a:effectLst/>
        </p:spPr>
        <p:txBody>
          <a:bodyPr vert="horz" wrap="square" lIns="35717" tIns="35717" rIns="35717" bIns="35717" numCol="1" anchor="t" anchorCtr="0" compatLnSpc="1">
            <a:prstTxWarp prst="textNoShape">
              <a:avLst/>
            </a:prstTxWarp>
          </a:bodyPr>
          <a:lstStyle/>
          <a:p>
            <a:pPr lvl="0"/>
            <a:r>
              <a:rPr lang="en-US" dirty="0">
                <a:sym typeface="Gill Sans" pitchFamily="-1" charset="0"/>
              </a:rPr>
              <a:t>Click to edit Master text styles</a:t>
            </a:r>
          </a:p>
          <a:p>
            <a:pPr lvl="1"/>
            <a:r>
              <a:rPr lang="en-US" dirty="0">
                <a:sym typeface="Gill Sans" pitchFamily="-1" charset="0"/>
              </a:rPr>
              <a:t>Second level</a:t>
            </a:r>
          </a:p>
          <a:p>
            <a:pPr lvl="2"/>
            <a:r>
              <a:rPr lang="en-US" dirty="0">
                <a:sym typeface="Gill Sans" pitchFamily="-1" charset="0"/>
              </a:rPr>
              <a:t>Third level</a:t>
            </a:r>
          </a:p>
          <a:p>
            <a:pPr lvl="3"/>
            <a:r>
              <a:rPr lang="en-US" dirty="0">
                <a:sym typeface="Gill Sans" pitchFamily="-1" charset="0"/>
              </a:rPr>
              <a:t>Fourth level</a:t>
            </a:r>
          </a:p>
          <a:p>
            <a:pPr lvl="4"/>
            <a:r>
              <a:rPr lang="en-US" dirty="0">
                <a:sym typeface="Gill Sans" pitchFamily="-1" charset="0"/>
              </a:rPr>
              <a:t>Fifth level</a:t>
            </a:r>
          </a:p>
        </p:txBody>
      </p:sp>
      <p:sp>
        <p:nvSpPr>
          <p:cNvPr id="5" name="Rectangle 4"/>
          <p:cNvSpPr/>
          <p:nvPr/>
        </p:nvSpPr>
        <p:spPr bwMode="auto">
          <a:xfrm>
            <a:off x="0" y="0"/>
            <a:ext cx="12192000" cy="160734"/>
          </a:xfrm>
          <a:prstGeom prst="rect">
            <a:avLst/>
          </a:prstGeom>
          <a:solidFill>
            <a:schemeClr val="accent2"/>
          </a:solidFill>
          <a:ln w="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ctr" defTabSz="64291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endParaRPr>
          </a:p>
        </p:txBody>
      </p:sp>
      <p:pic>
        <p:nvPicPr>
          <p:cNvPr id="6" name="Picture 5"/>
          <p:cNvPicPr>
            <a:picLocks noChangeAspect="1"/>
          </p:cNvPicPr>
          <p:nvPr userDrawn="1"/>
        </p:nvPicPr>
        <p:blipFill>
          <a:blip r:embed="rId14"/>
          <a:stretch>
            <a:fillRect/>
          </a:stretch>
        </p:blipFill>
        <p:spPr>
          <a:xfrm>
            <a:off x="7127595" y="6197600"/>
            <a:ext cx="4540531" cy="563696"/>
          </a:xfrm>
          <a:prstGeom prst="rect">
            <a:avLst/>
          </a:prstGeom>
        </p:spPr>
      </p:pic>
    </p:spTree>
    <p:extLst>
      <p:ext uri="{BB962C8B-B14F-4D97-AF65-F5344CB8AC3E}">
        <p14:creationId xmlns:p14="http://schemas.microsoft.com/office/powerpoint/2010/main" val="300647944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p:txStyles>
    <p:titleStyle>
      <a:lvl1pPr algn="ctr" rtl="0" eaLnBrk="1" fontAlgn="base" hangingPunct="1">
        <a:spcBef>
          <a:spcPct val="0"/>
        </a:spcBef>
        <a:spcAft>
          <a:spcPct val="0"/>
        </a:spcAft>
        <a:defRPr sz="3500">
          <a:solidFill>
            <a:srgbClr val="343434"/>
          </a:solidFill>
          <a:latin typeface="+mj-lt"/>
          <a:ea typeface="+mj-ea"/>
          <a:cs typeface="+mj-cs"/>
          <a:sym typeface="Gill Sans" pitchFamily="-1" charset="0"/>
        </a:defRPr>
      </a:lvl1pPr>
      <a:lvl2pPr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321457"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642915"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964372"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285829" algn="ctr" rtl="0" eaLnBrk="1" fontAlgn="base" hangingPunct="1">
        <a:spcBef>
          <a:spcPct val="0"/>
        </a:spcBef>
        <a:spcAft>
          <a:spcPct val="0"/>
        </a:spcAft>
        <a:defRPr sz="59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534646" indent="-347130" algn="l" rtl="0" eaLnBrk="1" fontAlgn="base" hangingPunct="1">
        <a:spcBef>
          <a:spcPts val="2672"/>
        </a:spcBef>
        <a:spcAft>
          <a:spcPct val="0"/>
        </a:spcAft>
        <a:buClr>
          <a:schemeClr val="accent5"/>
        </a:buClr>
        <a:buSzPct val="100000"/>
        <a:buFont typeface="Gill Sans" pitchFamily="-1" charset="0"/>
        <a:buChar char="•"/>
        <a:defRPr sz="2200">
          <a:solidFill>
            <a:srgbClr val="000000"/>
          </a:solidFill>
          <a:latin typeface="+mn-lt"/>
          <a:ea typeface="+mn-ea"/>
          <a:cs typeface="+mn-cs"/>
          <a:sym typeface="Gill Sans" pitchFamily="-1" charset="0"/>
        </a:defRPr>
      </a:lvl1pPr>
      <a:lvl2pPr marL="847174" indent="-347130" algn="l" rtl="0" eaLnBrk="1" fontAlgn="base" hangingPunct="1">
        <a:spcBef>
          <a:spcPts val="2672"/>
        </a:spcBef>
        <a:spcAft>
          <a:spcPct val="0"/>
        </a:spcAft>
        <a:buClr>
          <a:schemeClr val="accent5"/>
        </a:buClr>
        <a:buSzPct val="100000"/>
        <a:buFont typeface="Gill Sans" pitchFamily="-1" charset="0"/>
        <a:buChar char="•"/>
        <a:defRPr sz="2200">
          <a:solidFill>
            <a:srgbClr val="000000"/>
          </a:solidFill>
          <a:latin typeface="+mn-lt"/>
          <a:ea typeface="+mn-ea"/>
          <a:cs typeface="+mn-cs"/>
          <a:sym typeface="Gill Sans" pitchFamily="-1" charset="0"/>
        </a:defRPr>
      </a:lvl2pPr>
      <a:lvl3pPr marL="1159702" indent="-347130" algn="l" rtl="0" eaLnBrk="1" fontAlgn="base" hangingPunct="1">
        <a:spcBef>
          <a:spcPts val="2672"/>
        </a:spcBef>
        <a:spcAft>
          <a:spcPct val="0"/>
        </a:spcAft>
        <a:buClr>
          <a:schemeClr val="accent5"/>
        </a:buClr>
        <a:buSzPct val="100000"/>
        <a:buFont typeface="Gill Sans" pitchFamily="-1" charset="0"/>
        <a:buChar char="•"/>
        <a:defRPr sz="2200">
          <a:solidFill>
            <a:srgbClr val="000000"/>
          </a:solidFill>
          <a:latin typeface="+mn-lt"/>
          <a:ea typeface="+mn-ea"/>
          <a:cs typeface="+mn-cs"/>
          <a:sym typeface="Gill Sans" pitchFamily="-1" charset="0"/>
        </a:defRPr>
      </a:lvl3pPr>
      <a:lvl4pPr marL="1472230" indent="-347130" algn="l" rtl="0" eaLnBrk="1" fontAlgn="base" hangingPunct="1">
        <a:spcBef>
          <a:spcPts val="2672"/>
        </a:spcBef>
        <a:spcAft>
          <a:spcPct val="0"/>
        </a:spcAft>
        <a:buClr>
          <a:schemeClr val="accent5"/>
        </a:buClr>
        <a:buSzPct val="100000"/>
        <a:buFont typeface="Gill Sans" pitchFamily="-1" charset="0"/>
        <a:buChar char="•"/>
        <a:defRPr sz="2200">
          <a:solidFill>
            <a:srgbClr val="000000"/>
          </a:solidFill>
          <a:latin typeface="+mn-lt"/>
          <a:ea typeface="+mn-ea"/>
          <a:cs typeface="+mn-cs"/>
          <a:sym typeface="Gill Sans" pitchFamily="-1" charset="0"/>
        </a:defRPr>
      </a:lvl4pPr>
      <a:lvl5pPr marL="1784758" indent="-347130" algn="l" rtl="0" eaLnBrk="1" fontAlgn="base" hangingPunct="1">
        <a:spcBef>
          <a:spcPts val="2672"/>
        </a:spcBef>
        <a:spcAft>
          <a:spcPct val="0"/>
        </a:spcAft>
        <a:buClr>
          <a:schemeClr val="accent5"/>
        </a:buClr>
        <a:buSzPct val="100000"/>
        <a:buFont typeface="Gill Sans" pitchFamily="-1" charset="0"/>
        <a:buChar char="•"/>
        <a:defRPr sz="22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22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22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22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2200">
          <a:solidFill>
            <a:schemeClr val="tx1"/>
          </a:solidFill>
          <a:latin typeface="+mn-lt"/>
          <a:ea typeface="+mn-ea"/>
          <a:cs typeface="+mn-cs"/>
          <a:sym typeface="Gill Sans" pitchFamily="-1"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1.png"/><Relationship Id="rId5" Type="http://schemas.openxmlformats.org/officeDocument/2006/relationships/diagramQuickStyle" Target="../diagrams/quickStyle1.xml"/><Relationship Id="rId10" Type="http://schemas.openxmlformats.org/officeDocument/2006/relationships/image" Target="../media/image30.png"/><Relationship Id="rId4" Type="http://schemas.openxmlformats.org/officeDocument/2006/relationships/diagramLayout" Target="../diagrams/layout1.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1.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1.xml"/><Relationship Id="rId5" Type="http://schemas.openxmlformats.org/officeDocument/2006/relationships/image" Target="../media/image9.jpe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4.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64.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image" Target="../media/image74.emf"/></Relationships>
</file>

<file path=ppt/slides/_rels/slide6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83.png"/><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www.cancer.gov/"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hyperlink" Target="http://www.cancer.gov/espan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1308098" y="4656658"/>
            <a:ext cx="9575801" cy="1341242"/>
          </a:xfrm>
          <a:prstGeom prst="rect">
            <a:avLst/>
          </a:prstGeom>
        </p:spPr>
        <p:txBody>
          <a:bodyPr anchor="t">
            <a:normAutofit fontScale="90000"/>
          </a:bodyPr>
          <a:lstStyle/>
          <a:p>
            <a:pPr algn="ctr"/>
            <a:r>
              <a:rPr lang="en-US" dirty="0">
                <a:latin typeface="Adobe Devanagari" panose="02040503050201020203" pitchFamily="18" charset="0"/>
                <a:cs typeface="Adobe Devanagari" panose="02040503050201020203" pitchFamily="18" charset="0"/>
              </a:rPr>
              <a:t>2022 </a:t>
            </a:r>
            <a:br>
              <a:rPr lang="en-US" dirty="0"/>
            </a:br>
            <a:r>
              <a:rPr lang="en-US" dirty="0">
                <a:latin typeface="Adobe Devanagari" panose="02040503050201020203" pitchFamily="18" charset="0"/>
                <a:cs typeface="Adobe Devanagari" panose="02040503050201020203" pitchFamily="18" charset="0"/>
              </a:rPr>
              <a:t>Multilevel Intervention Training Institute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4014299" y="6315719"/>
            <a:ext cx="4163397" cy="338549"/>
          </a:xfrm>
          <a:prstGeom prst="rect">
            <a:avLst/>
          </a:prstGeom>
        </p:spPr>
        <p:txBody>
          <a:bodyPr>
            <a:noAutofit/>
          </a:bodyPr>
          <a:lstStyle/>
          <a:p>
            <a:pPr algn="ctr"/>
            <a:r>
              <a:rPr lang="en-US" sz="2000" dirty="0">
                <a:latin typeface="Adobe Devanagari" panose="02040503050201020203" pitchFamily="18" charset="0"/>
                <a:ea typeface="Tahoma" panose="020B0604030504040204" pitchFamily="34" charset="0"/>
                <a:cs typeface="Adobe Devanagari" panose="02040503050201020203" pitchFamily="18" charset="0"/>
              </a:rPr>
              <a:t>January 20, 2022</a:t>
            </a:r>
          </a:p>
        </p:txBody>
      </p:sp>
      <p:pic>
        <p:nvPicPr>
          <p:cNvPr id="6" name="Picture 5">
            <a:extLst>
              <a:ext uri="{FF2B5EF4-FFF2-40B4-BE49-F238E27FC236}">
                <a16:creationId xmlns:a16="http://schemas.microsoft.com/office/drawing/2014/main" id="{C1F7C2F5-9B83-41FB-87CF-3C07BF8B84FC}"/>
              </a:ext>
            </a:extLst>
          </p:cNvPr>
          <p:cNvPicPr>
            <a:picLocks noChangeAspect="1"/>
          </p:cNvPicPr>
          <p:nvPr/>
        </p:nvPicPr>
        <p:blipFill rotWithShape="1">
          <a:blip r:embed="rId2">
            <a:extLst>
              <a:ext uri="{28A0092B-C50C-407E-A947-70E740481C1C}">
                <a14:useLocalDpi xmlns:a14="http://schemas.microsoft.com/office/drawing/2010/main" val="0"/>
              </a:ext>
            </a:extLst>
          </a:blip>
          <a:srcRect t="18818" r="1" b="16860"/>
          <a:stretch/>
        </p:blipFill>
        <p:spPr>
          <a:xfrm>
            <a:off x="243839" y="373006"/>
            <a:ext cx="11704320" cy="3575539"/>
          </a:xfrm>
          <a:prstGeom prst="rect">
            <a:avLst/>
          </a:prstGeom>
        </p:spPr>
      </p:pic>
      <p:sp>
        <p:nvSpPr>
          <p:cNvPr id="7" name="Shape 62" title="Decorative">
            <a:extLst>
              <a:ext uri="{FF2B5EF4-FFF2-40B4-BE49-F238E27FC236}">
                <a16:creationId xmlns:a16="http://schemas.microsoft.com/office/drawing/2014/main" id="{5B1A07F9-DA7D-45BB-9873-5D908ED3C0FA}"/>
              </a:ext>
            </a:extLst>
          </p:cNvPr>
          <p:cNvSpPr/>
          <p:nvPr/>
        </p:nvSpPr>
        <p:spPr>
          <a:xfrm rot="16200000" flipV="1">
            <a:off x="6096000" y="4889576"/>
            <a:ext cx="0" cy="2188805"/>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76564" y="2124923"/>
            <a:ext cx="9427102" cy="2963756"/>
          </a:xfrm>
          <a:noFill/>
        </p:spPr>
        <p:txBody>
          <a:bodyPr/>
          <a:lstStyle/>
          <a:p>
            <a:r>
              <a:rPr lang="en-US" sz="4800" b="0" i="1" dirty="0"/>
              <a:t>Current attention to multilevel research</a:t>
            </a: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Erica S. Breslau, Ph.D.</a:t>
            </a:r>
            <a:br>
              <a:rPr lang="en-US" dirty="0"/>
            </a:br>
            <a:r>
              <a:rPr lang="en-US" dirty="0"/>
              <a:t>National Cancer Institute</a:t>
            </a:r>
          </a:p>
        </p:txBody>
      </p:sp>
      <p:pic>
        <p:nvPicPr>
          <p:cNvPr id="5" name="Picture 4">
            <a:extLst>
              <a:ext uri="{FF2B5EF4-FFF2-40B4-BE49-F238E27FC236}">
                <a16:creationId xmlns:a16="http://schemas.microsoft.com/office/drawing/2014/main" id="{124916BF-AB38-4593-AD8A-6800DDAC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1905001"/>
            <a:ext cx="1481667" cy="2218266"/>
          </a:xfrm>
          <a:prstGeom prst="rect">
            <a:avLst/>
          </a:prstGeom>
          <a:ln w="47625">
            <a:solidFill>
              <a:schemeClr val="accent1">
                <a:shade val="50000"/>
              </a:schemeClr>
            </a:solidFill>
          </a:ln>
        </p:spPr>
      </p:pic>
    </p:spTree>
    <p:extLst>
      <p:ext uri="{BB962C8B-B14F-4D97-AF65-F5344CB8AC3E}">
        <p14:creationId xmlns:p14="http://schemas.microsoft.com/office/powerpoint/2010/main" val="2495732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p:txBody>
          <a:bodyPr/>
          <a:lstStyle/>
          <a:p>
            <a:r>
              <a:rPr lang="en-US" dirty="0"/>
              <a:t>National Cancer Institute</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p:txBody>
          <a:bodyPr/>
          <a:lstStyle/>
          <a:p>
            <a:r>
              <a:rPr lang="en-US" sz="2200" dirty="0"/>
              <a:t>Erica S. Breslau</a:t>
            </a:r>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a:xfrm>
            <a:off x="3362034" y="6499439"/>
            <a:ext cx="2517605" cy="48414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National Cancer Institute</a:t>
            </a:r>
          </a:p>
          <a:p>
            <a:endParaRPr lang="en-US" dirty="0"/>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a:xfrm>
            <a:off x="3362034" y="6019377"/>
            <a:ext cx="2517605" cy="382749"/>
          </a:xfrm>
        </p:spPr>
        <p:txBody>
          <a:bodyPr/>
          <a:lstStyle/>
          <a:p>
            <a:r>
              <a:rPr lang="en-US" sz="2200" dirty="0"/>
              <a:t>     Joshua Medel</a:t>
            </a:r>
            <a:r>
              <a:rPr lang="en-US" dirty="0"/>
              <a:t>	</a:t>
            </a:r>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a:xfrm>
            <a:off x="6441428" y="3237625"/>
            <a:ext cx="2517605" cy="382749"/>
          </a:xfrm>
        </p:spPr>
        <p:txBody>
          <a:bodyPr/>
          <a:lstStyle/>
          <a:p>
            <a:r>
              <a:rPr lang="en-US" sz="2200" dirty="0"/>
              <a:t>Brian S. Mittman</a:t>
            </a:r>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19"/>
          </p:nvPr>
        </p:nvSpPr>
        <p:spPr>
          <a:xfrm>
            <a:off x="6441428" y="3641951"/>
            <a:ext cx="2517605" cy="48414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Kaiser Permanente</a:t>
            </a:r>
          </a:p>
          <a:p>
            <a:endParaRPr lang="en-US" dirty="0"/>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1"/>
          </p:nvPr>
        </p:nvSpPr>
        <p:spPr>
          <a:xfrm>
            <a:off x="9534957" y="6432933"/>
            <a:ext cx="2517605" cy="48414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Kaiser Permanente</a:t>
            </a:r>
          </a:p>
          <a:p>
            <a:endParaRPr lang="en-US" dirty="0"/>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2"/>
          </p:nvPr>
        </p:nvSpPr>
        <p:spPr>
          <a:xfrm>
            <a:off x="9534957" y="6050184"/>
            <a:ext cx="2517605" cy="382749"/>
          </a:xfrm>
        </p:spPr>
        <p:txBody>
          <a:bodyPr/>
          <a:lstStyle/>
          <a:p>
            <a:r>
              <a:rPr lang="en-US" sz="2200" dirty="0"/>
              <a:t>Bhanuja Dub</a:t>
            </a:r>
          </a:p>
        </p:txBody>
      </p:sp>
      <p:sp>
        <p:nvSpPr>
          <p:cNvPr id="26" name="Title 1">
            <a:extLst>
              <a:ext uri="{FF2B5EF4-FFF2-40B4-BE49-F238E27FC236}">
                <a16:creationId xmlns:a16="http://schemas.microsoft.com/office/drawing/2014/main" id="{2E1EF3BC-D01F-4FB9-B635-27710B5929D2}"/>
              </a:ext>
            </a:extLst>
          </p:cNvPr>
          <p:cNvSpPr>
            <a:spLocks noGrp="1"/>
          </p:cNvSpPr>
          <p:nvPr>
            <p:ph type="title"/>
          </p:nvPr>
        </p:nvSpPr>
        <p:spPr>
          <a:xfrm>
            <a:off x="3018209" y="445667"/>
            <a:ext cx="4283543" cy="787819"/>
          </a:xfrm>
          <a:prstGeom prst="rect">
            <a:avLst/>
          </a:prstGeom>
        </p:spPr>
        <p:txBody>
          <a:bodyPr anchor="t">
            <a:normAutofit/>
          </a:bodyPr>
          <a:lstStyle/>
          <a:p>
            <a:pPr algn="ctr"/>
            <a:r>
              <a:rPr lang="en-US" sz="45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Your MLTI Team</a:t>
            </a:r>
          </a:p>
        </p:txBody>
      </p:sp>
      <p:pic>
        <p:nvPicPr>
          <p:cNvPr id="14" name="Picture Placeholder 13" descr="A close up of a person wearing a white shirt and black hair&#10;&#10;Description automatically generated">
            <a:extLst>
              <a:ext uri="{FF2B5EF4-FFF2-40B4-BE49-F238E27FC236}">
                <a16:creationId xmlns:a16="http://schemas.microsoft.com/office/drawing/2014/main" id="{88A98E99-BA8F-4273-A98E-FE2485ED2F3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366" r="8366"/>
          <a:stretch>
            <a:fillRect/>
          </a:stretch>
        </p:blipFill>
        <p:spPr/>
      </p:pic>
      <p:pic>
        <p:nvPicPr>
          <p:cNvPr id="16" name="Picture Placeholder 15" descr="A close up of a person wearing a white shirt and black hair&#10;&#10;Description automatically generated">
            <a:extLst>
              <a:ext uri="{FF2B5EF4-FFF2-40B4-BE49-F238E27FC236}">
                <a16:creationId xmlns:a16="http://schemas.microsoft.com/office/drawing/2014/main" id="{F29BBF81-7F88-4148-AF3F-46A99047257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366" r="8366"/>
          <a:stretch>
            <a:fillRect/>
          </a:stretch>
        </p:blipFill>
        <p:spPr/>
      </p:pic>
      <p:pic>
        <p:nvPicPr>
          <p:cNvPr id="28" name="Picture Placeholder 27" descr="A close up of a person wearing a white shirt and black hair&#10;&#10;Description automatically generated">
            <a:extLst>
              <a:ext uri="{FF2B5EF4-FFF2-40B4-BE49-F238E27FC236}">
                <a16:creationId xmlns:a16="http://schemas.microsoft.com/office/drawing/2014/main" id="{D3178405-57F0-4BB9-A978-D11A0D61370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66" r="8366"/>
          <a:stretch>
            <a:fillRect/>
          </a:stretch>
        </p:blipFill>
        <p:spPr>
          <a:xfrm>
            <a:off x="6096000" y="4364580"/>
            <a:ext cx="3054096" cy="2467434"/>
          </a:xfrm>
        </p:spPr>
      </p:pic>
      <p:pic>
        <p:nvPicPr>
          <p:cNvPr id="33" name="Picture Placeholder 32" descr="A close up of a person wearing a white shirt and black hair&#10;&#10;Description automatically generated">
            <a:extLst>
              <a:ext uri="{FF2B5EF4-FFF2-40B4-BE49-F238E27FC236}">
                <a16:creationId xmlns:a16="http://schemas.microsoft.com/office/drawing/2014/main" id="{3CC7FAC5-A05F-47C2-AFC2-853972B0831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366" r="8366"/>
          <a:stretch>
            <a:fillRect/>
          </a:stretch>
        </p:blipFill>
        <p:spPr/>
      </p:pic>
      <p:sp>
        <p:nvSpPr>
          <p:cNvPr id="7" name="Rectangle 6">
            <a:extLst>
              <a:ext uri="{FF2B5EF4-FFF2-40B4-BE49-F238E27FC236}">
                <a16:creationId xmlns:a16="http://schemas.microsoft.com/office/drawing/2014/main" id="{791AF7F6-8470-4C41-B862-E7E62D9E2D20}"/>
              </a:ext>
            </a:extLst>
          </p:cNvPr>
          <p:cNvSpPr/>
          <p:nvPr/>
        </p:nvSpPr>
        <p:spPr>
          <a:xfrm>
            <a:off x="9040" y="4126097"/>
            <a:ext cx="3045056" cy="273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F72CCA9-3041-4006-8834-997DFDA001B8}"/>
              </a:ext>
            </a:extLst>
          </p:cNvPr>
          <p:cNvSpPr/>
          <p:nvPr/>
        </p:nvSpPr>
        <p:spPr>
          <a:xfrm>
            <a:off x="3054096" y="1912295"/>
            <a:ext cx="3045056" cy="246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79CB942-B369-4F3D-9CBD-59D706A517AC}"/>
              </a:ext>
            </a:extLst>
          </p:cNvPr>
          <p:cNvSpPr/>
          <p:nvPr/>
        </p:nvSpPr>
        <p:spPr>
          <a:xfrm>
            <a:off x="6042459" y="4334695"/>
            <a:ext cx="3045056" cy="288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DE99953-CDBB-46F8-BEA6-2B30F1C62689}"/>
              </a:ext>
            </a:extLst>
          </p:cNvPr>
          <p:cNvSpPr/>
          <p:nvPr/>
        </p:nvSpPr>
        <p:spPr>
          <a:xfrm>
            <a:off x="9162460" y="1930707"/>
            <a:ext cx="3045056" cy="246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A9D2716-6A7A-4151-9EB4-4A1571FDB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418" y="4054796"/>
            <a:ext cx="1294875" cy="1673248"/>
          </a:xfrm>
          <a:prstGeom prst="rect">
            <a:avLst/>
          </a:prstGeom>
          <a:ln w="22225">
            <a:solidFill>
              <a:schemeClr val="bg2"/>
            </a:solidFill>
          </a:ln>
        </p:spPr>
      </p:pic>
      <p:pic>
        <p:nvPicPr>
          <p:cNvPr id="4" name="Picture 3">
            <a:extLst>
              <a:ext uri="{FF2B5EF4-FFF2-40B4-BE49-F238E27FC236}">
                <a16:creationId xmlns:a16="http://schemas.microsoft.com/office/drawing/2014/main" id="{289A7AD5-C595-49CB-B70C-6277414B4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858" y="1528680"/>
            <a:ext cx="1335436" cy="1470462"/>
          </a:xfrm>
          <a:prstGeom prst="rect">
            <a:avLst/>
          </a:prstGeom>
          <a:ln w="22225">
            <a:solidFill>
              <a:schemeClr val="tx1">
                <a:lumMod val="50000"/>
                <a:lumOff val="50000"/>
              </a:schemeClr>
            </a:solidFill>
          </a:ln>
        </p:spPr>
      </p:pic>
      <p:pic>
        <p:nvPicPr>
          <p:cNvPr id="3" name="Picture 2">
            <a:extLst>
              <a:ext uri="{FF2B5EF4-FFF2-40B4-BE49-F238E27FC236}">
                <a16:creationId xmlns:a16="http://schemas.microsoft.com/office/drawing/2014/main" id="{52509B4C-0ACB-4130-BB2B-9FD9FE70CE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6670" y="3999345"/>
            <a:ext cx="1270563" cy="1728699"/>
          </a:xfrm>
          <a:prstGeom prst="rect">
            <a:avLst/>
          </a:prstGeom>
          <a:ln w="47625">
            <a:solidFill>
              <a:schemeClr val="bg2">
                <a:lumMod val="90000"/>
              </a:schemeClr>
            </a:solidFill>
          </a:ln>
        </p:spPr>
      </p:pic>
      <p:pic>
        <p:nvPicPr>
          <p:cNvPr id="10" name="Picture 9" descr="A person with blonde hair&#10;&#10;Description automatically generated with low confidence">
            <a:extLst>
              <a:ext uri="{FF2B5EF4-FFF2-40B4-BE49-F238E27FC236}">
                <a16:creationId xmlns:a16="http://schemas.microsoft.com/office/drawing/2014/main" id="{ED3F6659-9E1C-4824-9756-979356681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286" y="1565741"/>
            <a:ext cx="1609725" cy="1619250"/>
          </a:xfrm>
          <a:prstGeom prst="rect">
            <a:avLst/>
          </a:prstGeom>
          <a:ln>
            <a:solidFill>
              <a:schemeClr val="tx1"/>
            </a:solidFill>
          </a:ln>
        </p:spPr>
      </p:pic>
      <p:sp>
        <p:nvSpPr>
          <p:cNvPr id="30" name="Rectangle 29">
            <a:extLst>
              <a:ext uri="{FF2B5EF4-FFF2-40B4-BE49-F238E27FC236}">
                <a16:creationId xmlns:a16="http://schemas.microsoft.com/office/drawing/2014/main" id="{7DD7ECC2-345A-4470-8592-E50B08DAF972}"/>
              </a:ext>
            </a:extLst>
          </p:cNvPr>
          <p:cNvSpPr/>
          <p:nvPr/>
        </p:nvSpPr>
        <p:spPr>
          <a:xfrm>
            <a:off x="9087515" y="3825589"/>
            <a:ext cx="3234559" cy="3393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8056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3043004"/>
            <a:ext cx="12192000" cy="3814996"/>
          </a:xfrm>
        </p:spPr>
        <p:txBody>
          <a:bodyPr/>
          <a:lstStyle/>
          <a:p>
            <a:r>
              <a:rPr lang="en-US" sz="2000" dirty="0">
                <a:latin typeface="Gill Sans MT" panose="020B0502020104020203" pitchFamily="34" charset="0"/>
                <a:ea typeface="Tahoma" panose="020B0604030504040204" pitchFamily="34" charset="0"/>
                <a:cs typeface="Tahoma" panose="020B0604030504040204" pitchFamily="34" charset="0"/>
              </a:rPr>
              <a:t>Scholars across a wide array of disciplines within the social sciences have made critical contributions to multilevel research.</a:t>
            </a:r>
          </a:p>
          <a:p>
            <a:r>
              <a:rPr lang="en-US" sz="2000" dirty="0">
                <a:latin typeface="Gill Sans MT" panose="020B0502020104020203" pitchFamily="34" charset="0"/>
                <a:ea typeface="Tahoma" panose="020B0604030504040204" pitchFamily="34" charset="0"/>
                <a:cs typeface="Tahoma" panose="020B0604030504040204" pitchFamily="34" charset="0"/>
              </a:rPr>
              <a:t>Contributions were driven by the multilevel nature of the many research questions studied.</a:t>
            </a:r>
          </a:p>
          <a:p>
            <a:r>
              <a:rPr lang="en-US" sz="2000" dirty="0">
                <a:latin typeface="Gill Sans MT" panose="020B0502020104020203" pitchFamily="34" charset="0"/>
                <a:ea typeface="Tahoma" panose="020B0604030504040204" pitchFamily="34" charset="0"/>
                <a:cs typeface="Tahoma" panose="020B0604030504040204" pitchFamily="34" charset="0"/>
              </a:rPr>
              <a:t>All agree that a strong foundation of theory, measurement, and analysis is critical.</a:t>
            </a:r>
          </a:p>
          <a:p>
            <a:r>
              <a:rPr lang="en-US" sz="2000" dirty="0">
                <a:latin typeface="Gill Sans MT" panose="020B0502020104020203" pitchFamily="34" charset="0"/>
                <a:ea typeface="Tahoma" panose="020B0604030504040204" pitchFamily="34" charset="0"/>
                <a:cs typeface="Tahoma" panose="020B0604030504040204" pitchFamily="34" charset="0"/>
              </a:rPr>
              <a:t>Despite the rising prominence within social sciences, multilevel research is not without growing pains.              </a:t>
            </a:r>
          </a:p>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4967229" y="2067789"/>
            <a:ext cx="7012423" cy="779914"/>
          </a:xfrm>
        </p:spPr>
        <p:txBody>
          <a:bodyPr>
            <a:normAutofit fontScale="90000"/>
          </a:bodyPr>
          <a:lstStyle/>
          <a:p>
            <a:r>
              <a:rPr lang="en-US" sz="40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History of Multilevel Intervention Research</a:t>
            </a:r>
          </a:p>
        </p:txBody>
      </p:sp>
      <p:pic>
        <p:nvPicPr>
          <p:cNvPr id="12" name="Picture 11">
            <a:extLst>
              <a:ext uri="{FF2B5EF4-FFF2-40B4-BE49-F238E27FC236}">
                <a16:creationId xmlns:a16="http://schemas.microsoft.com/office/drawing/2014/main" id="{F556EB07-A4B6-4F95-965F-BC9417424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66" y="1402080"/>
            <a:ext cx="4434115" cy="2891246"/>
          </a:xfrm>
          <a:prstGeom prst="rect">
            <a:avLst/>
          </a:prstGeom>
          <a:ln>
            <a:solidFill>
              <a:schemeClr val="accent1">
                <a:shade val="50000"/>
              </a:schemeClr>
            </a:solidFill>
          </a:ln>
        </p:spPr>
      </p:pic>
      <p:sp>
        <p:nvSpPr>
          <p:cNvPr id="16" name="Rectangle 15">
            <a:extLst>
              <a:ext uri="{FF2B5EF4-FFF2-40B4-BE49-F238E27FC236}">
                <a16:creationId xmlns:a16="http://schemas.microsoft.com/office/drawing/2014/main" id="{A86F28D6-2DCA-439F-9FAD-03A59A8EA39A}"/>
              </a:ext>
            </a:extLst>
          </p:cNvPr>
          <p:cNvSpPr/>
          <p:nvPr/>
        </p:nvSpPr>
        <p:spPr>
          <a:xfrm>
            <a:off x="320766" y="4066903"/>
            <a:ext cx="4434115" cy="287383"/>
          </a:xfrm>
          <a:prstGeom prst="rect">
            <a:avLst/>
          </a:prstGeom>
          <a:solidFill>
            <a:srgbClr val="741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3DB7199-EE57-435C-BD9F-C18C26B001B4}"/>
              </a:ext>
            </a:extLst>
          </p:cNvPr>
          <p:cNvSpPr/>
          <p:nvPr/>
        </p:nvSpPr>
        <p:spPr>
          <a:xfrm>
            <a:off x="9106484" y="6487886"/>
            <a:ext cx="2987040" cy="243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Gill Sans MT" panose="020B0502020104020203" pitchFamily="34" charset="0"/>
              </a:rPr>
              <a:t>Humphrey, LeBreton, 2020</a:t>
            </a:r>
          </a:p>
        </p:txBody>
      </p:sp>
    </p:spTree>
    <p:extLst>
      <p:ext uri="{BB962C8B-B14F-4D97-AF65-F5344CB8AC3E}">
        <p14:creationId xmlns:p14="http://schemas.microsoft.com/office/powerpoint/2010/main" val="429917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404A"/>
        </a:solidFill>
        <a:effectLst/>
      </p:bgPr>
    </p:bg>
    <p:spTree>
      <p:nvGrpSpPr>
        <p:cNvPr id="1" name=""/>
        <p:cNvGrpSpPr/>
        <p:nvPr/>
      </p:nvGrpSpPr>
      <p:grpSpPr>
        <a:xfrm>
          <a:off x="0" y="0"/>
          <a:ext cx="0" cy="0"/>
          <a:chOff x="0" y="0"/>
          <a:chExt cx="0" cy="0"/>
        </a:xfrm>
      </p:grpSpPr>
      <p:sp>
        <p:nvSpPr>
          <p:cNvPr id="220" name="Rectangle 219"/>
          <p:cNvSpPr/>
          <p:nvPr/>
        </p:nvSpPr>
        <p:spPr>
          <a:xfrm>
            <a:off x="0" y="-242171"/>
            <a:ext cx="12192000" cy="2611594"/>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15/08"/>
          <p:cNvSpPr txBox="1"/>
          <p:nvPr/>
        </p:nvSpPr>
        <p:spPr>
          <a:xfrm>
            <a:off x="1" y="643657"/>
            <a:ext cx="12191999" cy="8399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noAutofit/>
          </a:bodyPr>
          <a:lstStyle>
            <a:lvl1pPr>
              <a:defRPr sz="2400">
                <a:latin typeface="Bebas Neue Bold"/>
                <a:ea typeface="Bebas Neue Bold"/>
                <a:cs typeface="Bebas Neue Bold"/>
                <a:sym typeface="Bebas Neue Bold"/>
              </a:defRPr>
            </a:lvl1p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Sequential Approach to Multilevel Intervention Research</a:t>
            </a:r>
            <a:endParaRPr sz="3600" dirty="0">
              <a:solidFill>
                <a:schemeClr val="bg1"/>
              </a:solidFill>
            </a:endParaRPr>
          </a:p>
        </p:txBody>
      </p:sp>
      <p:sp>
        <p:nvSpPr>
          <p:cNvPr id="196" name="Linija"/>
          <p:cNvSpPr/>
          <p:nvPr/>
        </p:nvSpPr>
        <p:spPr>
          <a:xfrm>
            <a:off x="2241307" y="3488272"/>
            <a:ext cx="7363563" cy="4419"/>
          </a:xfrm>
          <a:prstGeom prst="line">
            <a:avLst/>
          </a:prstGeom>
          <a:noFill/>
          <a:ln w="9525" cap="flat">
            <a:solidFill>
              <a:schemeClr val="bg1">
                <a:lumMod val="85000"/>
                <a:alpha val="50000"/>
              </a:schemeClr>
            </a:solidFill>
            <a:prstDash val="solid"/>
            <a:miter lim="800000"/>
          </a:ln>
          <a:effectLst/>
        </p:spPr>
        <p:txBody>
          <a:bodyPr wrap="square" lIns="60959" tIns="60959" rIns="60959" bIns="60959" numCol="1" anchor="t">
            <a:noAutofit/>
          </a:bodyPr>
          <a:lstStyle/>
          <a:p>
            <a:endParaRPr/>
          </a:p>
        </p:txBody>
      </p:sp>
      <p:grpSp>
        <p:nvGrpSpPr>
          <p:cNvPr id="2" name="Group 1"/>
          <p:cNvGrpSpPr/>
          <p:nvPr/>
        </p:nvGrpSpPr>
        <p:grpSpPr>
          <a:xfrm>
            <a:off x="2056219" y="3285986"/>
            <a:ext cx="6916025" cy="2679039"/>
            <a:chOff x="-445150" y="3660861"/>
            <a:chExt cx="10568686" cy="3634572"/>
          </a:xfrm>
        </p:grpSpPr>
        <p:sp>
          <p:nvSpPr>
            <p:cNvPr id="166" name="Lorem Ipsum is simply dummy text of the printing and typesetting industry. Lorem Ipsum has been the industry's standard."/>
            <p:cNvSpPr txBox="1"/>
            <p:nvPr/>
          </p:nvSpPr>
          <p:spPr>
            <a:xfrm>
              <a:off x="-382131" y="5692039"/>
              <a:ext cx="2139092" cy="13441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120000"/>
                </a:lnSpc>
                <a:defRPr sz="1200">
                  <a:latin typeface="Playfair Display"/>
                  <a:ea typeface="Playfair Display"/>
                  <a:cs typeface="Playfair Display"/>
                  <a:sym typeface="Playfair Display"/>
                </a:defRPr>
              </a:lvl1pPr>
            </a:lstStyle>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MLI conference</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examined</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MLI scientific</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concepts </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p:txBody>
        </p:sp>
        <p:sp>
          <p:nvSpPr>
            <p:cNvPr id="167" name="Our History"/>
            <p:cNvSpPr txBox="1"/>
            <p:nvPr/>
          </p:nvSpPr>
          <p:spPr>
            <a:xfrm>
              <a:off x="-411811" y="4891982"/>
              <a:ext cx="1969952" cy="5428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90000"/>
                </a:lnSpc>
                <a:defRPr sz="2000">
                  <a:latin typeface="Playfair Display Black"/>
                  <a:ea typeface="Playfair Display Black"/>
                  <a:cs typeface="Playfair Display Black"/>
                  <a:sym typeface="Playfair Display Black"/>
                </a:defRPr>
              </a:lvl1pPr>
            </a:lstStyle>
            <a:p>
              <a:r>
                <a:rPr lang="hr-HR" dirty="0">
                  <a:solidFill>
                    <a:schemeClr val="bg1">
                      <a:lumMod val="85000"/>
                    </a:schemeClr>
                  </a:solidFill>
                  <a:latin typeface="Gadugi" panose="020B0502040204020203" pitchFamily="34" charset="0"/>
                  <a:ea typeface="Gadugi" panose="020B0502040204020203" pitchFamily="34" charset="0"/>
                </a:rPr>
                <a:t>MLI 1.0</a:t>
              </a:r>
              <a:endParaRPr dirty="0">
                <a:solidFill>
                  <a:schemeClr val="bg1">
                    <a:lumMod val="85000"/>
                  </a:schemeClr>
                </a:solidFill>
                <a:latin typeface="Gadugi" panose="020B0502040204020203" pitchFamily="34" charset="0"/>
                <a:ea typeface="Gadugi" panose="020B0502040204020203" pitchFamily="34" charset="0"/>
              </a:endParaRPr>
            </a:p>
          </p:txBody>
        </p:sp>
        <p:sp>
          <p:nvSpPr>
            <p:cNvPr id="179" name="15/08"/>
            <p:cNvSpPr txBox="1"/>
            <p:nvPr/>
          </p:nvSpPr>
          <p:spPr>
            <a:xfrm>
              <a:off x="-445150" y="3983472"/>
              <a:ext cx="1201682" cy="668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0959" tIns="60959" rIns="60959" bIns="60959" numCol="1" anchor="t">
              <a:spAutoFit/>
            </a:bodyPr>
            <a:lstStyle>
              <a:lvl1pPr>
                <a:defRPr sz="2400">
                  <a:latin typeface="Bebas Neue Bold"/>
                  <a:ea typeface="Bebas Neue Bold"/>
                  <a:cs typeface="Bebas Neue Bold"/>
                  <a:sym typeface="Bebas Neue Bold"/>
                </a:defRPr>
              </a:lvl1pPr>
            </a:lstStyle>
            <a:p>
              <a:r>
                <a:rPr lang="hr-HR" dirty="0">
                  <a:solidFill>
                    <a:srgbClr val="EE5050"/>
                  </a:solidFill>
                </a:rPr>
                <a:t>2011</a:t>
              </a:r>
              <a:endParaRPr dirty="0">
                <a:solidFill>
                  <a:srgbClr val="EE5050"/>
                </a:solidFill>
              </a:endParaRPr>
            </a:p>
          </p:txBody>
        </p:sp>
        <p:sp>
          <p:nvSpPr>
            <p:cNvPr id="180" name="15/08"/>
            <p:cNvSpPr txBox="1"/>
            <p:nvPr/>
          </p:nvSpPr>
          <p:spPr>
            <a:xfrm>
              <a:off x="2287971" y="3966663"/>
              <a:ext cx="1235476" cy="668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defRPr sz="2400">
                  <a:latin typeface="Bebas Neue Bold"/>
                  <a:ea typeface="Bebas Neue Bold"/>
                  <a:cs typeface="Bebas Neue Bold"/>
                  <a:sym typeface="Bebas Neue Bold"/>
                </a:defRPr>
              </a:lvl1pPr>
            </a:lstStyle>
            <a:p>
              <a:r>
                <a:rPr lang="hr-HR" dirty="0">
                  <a:solidFill>
                    <a:srgbClr val="EE5050"/>
                  </a:solidFill>
                </a:rPr>
                <a:t>2012</a:t>
              </a:r>
              <a:endParaRPr dirty="0">
                <a:solidFill>
                  <a:srgbClr val="EE5050"/>
                </a:solidFill>
              </a:endParaRPr>
            </a:p>
          </p:txBody>
        </p:sp>
        <p:sp>
          <p:nvSpPr>
            <p:cNvPr id="181" name="15/08"/>
            <p:cNvSpPr txBox="1"/>
            <p:nvPr/>
          </p:nvSpPr>
          <p:spPr>
            <a:xfrm>
              <a:off x="5015258" y="3966661"/>
              <a:ext cx="2441778" cy="668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0959" tIns="60959" rIns="60959" bIns="60959" numCol="1" anchor="t">
              <a:spAutoFit/>
            </a:bodyPr>
            <a:lstStyle>
              <a:lvl1pPr>
                <a:defRPr sz="2400">
                  <a:latin typeface="Bebas Neue Bold"/>
                  <a:ea typeface="Bebas Neue Bold"/>
                  <a:cs typeface="Bebas Neue Bold"/>
                  <a:sym typeface="Bebas Neue Bold"/>
                </a:defRPr>
              </a:lvl1pPr>
            </a:lstStyle>
            <a:p>
              <a:r>
                <a:rPr lang="hr-HR" dirty="0">
                  <a:solidFill>
                    <a:srgbClr val="EE5050"/>
                  </a:solidFill>
                </a:rPr>
                <a:t>2012-2019</a:t>
              </a:r>
              <a:endParaRPr dirty="0">
                <a:solidFill>
                  <a:srgbClr val="EE5050"/>
                </a:solidFill>
              </a:endParaRPr>
            </a:p>
          </p:txBody>
        </p:sp>
        <p:sp>
          <p:nvSpPr>
            <p:cNvPr id="190" name="15/08"/>
            <p:cNvSpPr txBox="1"/>
            <p:nvPr/>
          </p:nvSpPr>
          <p:spPr>
            <a:xfrm>
              <a:off x="7743631" y="3966663"/>
              <a:ext cx="1236565" cy="668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0959" tIns="60959" rIns="60959" bIns="60959" numCol="1" anchor="t">
              <a:spAutoFit/>
            </a:bodyPr>
            <a:lstStyle>
              <a:lvl1pPr>
                <a:defRPr sz="2400">
                  <a:latin typeface="Bebas Neue Bold"/>
                  <a:ea typeface="Bebas Neue Bold"/>
                  <a:cs typeface="Bebas Neue Bold"/>
                  <a:sym typeface="Bebas Neue Bold"/>
                </a:defRPr>
              </a:lvl1pPr>
            </a:lstStyle>
            <a:p>
              <a:r>
                <a:rPr lang="hr-HR" dirty="0">
                  <a:solidFill>
                    <a:srgbClr val="EE5050"/>
                  </a:solidFill>
                </a:rPr>
                <a:t>2019</a:t>
              </a:r>
              <a:endParaRPr dirty="0">
                <a:solidFill>
                  <a:srgbClr val="EE5050"/>
                </a:solidFill>
              </a:endParaRPr>
            </a:p>
          </p:txBody>
        </p:sp>
        <p:sp>
          <p:nvSpPr>
            <p:cNvPr id="197" name="Krug"/>
            <p:cNvSpPr>
              <a:spLocks noChangeAspect="1"/>
            </p:cNvSpPr>
            <p:nvPr/>
          </p:nvSpPr>
          <p:spPr>
            <a:xfrm>
              <a:off x="-120013" y="3660861"/>
              <a:ext cx="121920" cy="121919"/>
            </a:xfrm>
            <a:prstGeom prst="ellipse">
              <a:avLst/>
            </a:prstGeom>
            <a:solidFill>
              <a:schemeClr val="bg1">
                <a:lumMod val="85000"/>
              </a:schemeClr>
            </a:solidFill>
            <a:ln w="12700" cap="flat">
              <a:noFill/>
              <a:miter lim="400000"/>
            </a:ln>
            <a:effectLst/>
          </p:spPr>
          <p:txBody>
            <a:bodyPr wrap="square" lIns="60959" tIns="60959" rIns="60959" bIns="60959" numCol="1" anchor="ctr">
              <a:noAutofit/>
            </a:bodyPr>
            <a:lstStyle/>
            <a:p>
              <a:pPr algn="ctr">
                <a:defRPr>
                  <a:solidFill>
                    <a:srgbClr val="2B2D3A"/>
                  </a:solidFill>
                </a:defRPr>
              </a:pPr>
              <a:endParaRPr sz="1200"/>
            </a:p>
          </p:txBody>
        </p:sp>
        <p:sp>
          <p:nvSpPr>
            <p:cNvPr id="198" name="Krug"/>
            <p:cNvSpPr>
              <a:spLocks noChangeAspect="1"/>
            </p:cNvSpPr>
            <p:nvPr/>
          </p:nvSpPr>
          <p:spPr>
            <a:xfrm>
              <a:off x="2548081" y="3660861"/>
              <a:ext cx="121920" cy="121919"/>
            </a:xfrm>
            <a:prstGeom prst="ellipse">
              <a:avLst/>
            </a:prstGeom>
            <a:solidFill>
              <a:schemeClr val="bg1">
                <a:lumMod val="85000"/>
              </a:schemeClr>
            </a:solidFill>
            <a:ln w="12700" cap="flat">
              <a:noFill/>
              <a:miter lim="400000"/>
            </a:ln>
            <a:effectLst/>
          </p:spPr>
          <p:txBody>
            <a:bodyPr wrap="square" lIns="60959" tIns="60959" rIns="60959" bIns="60959" numCol="1" anchor="ctr">
              <a:noAutofit/>
            </a:bodyPr>
            <a:lstStyle/>
            <a:p>
              <a:pPr algn="ctr">
                <a:defRPr>
                  <a:solidFill>
                    <a:srgbClr val="2B2D3A"/>
                  </a:solidFill>
                </a:defRPr>
              </a:pPr>
              <a:endParaRPr sz="1200"/>
            </a:p>
          </p:txBody>
        </p:sp>
        <p:sp>
          <p:nvSpPr>
            <p:cNvPr id="199" name="Krug"/>
            <p:cNvSpPr>
              <a:spLocks noChangeAspect="1"/>
            </p:cNvSpPr>
            <p:nvPr/>
          </p:nvSpPr>
          <p:spPr>
            <a:xfrm>
              <a:off x="5216176" y="3660861"/>
              <a:ext cx="121920" cy="121919"/>
            </a:xfrm>
            <a:prstGeom prst="ellipse">
              <a:avLst/>
            </a:prstGeom>
            <a:solidFill>
              <a:schemeClr val="bg1">
                <a:lumMod val="85000"/>
              </a:schemeClr>
            </a:solidFill>
            <a:ln w="12700" cap="flat">
              <a:noFill/>
              <a:miter lim="400000"/>
            </a:ln>
            <a:effectLst/>
          </p:spPr>
          <p:txBody>
            <a:bodyPr wrap="square" lIns="60959" tIns="60959" rIns="60959" bIns="60959" numCol="1" anchor="ctr">
              <a:noAutofit/>
            </a:bodyPr>
            <a:lstStyle/>
            <a:p>
              <a:pPr algn="ctr">
                <a:defRPr>
                  <a:solidFill>
                    <a:srgbClr val="2B2D3A"/>
                  </a:solidFill>
                </a:defRPr>
              </a:pPr>
              <a:endParaRPr sz="1200"/>
            </a:p>
          </p:txBody>
        </p:sp>
        <p:sp>
          <p:nvSpPr>
            <p:cNvPr id="200" name="Krug"/>
            <p:cNvSpPr>
              <a:spLocks noChangeAspect="1"/>
            </p:cNvSpPr>
            <p:nvPr/>
          </p:nvSpPr>
          <p:spPr>
            <a:xfrm>
              <a:off x="7884272" y="3660861"/>
              <a:ext cx="121920" cy="121919"/>
            </a:xfrm>
            <a:prstGeom prst="ellipse">
              <a:avLst/>
            </a:prstGeom>
            <a:solidFill>
              <a:schemeClr val="bg1">
                <a:lumMod val="85000"/>
              </a:schemeClr>
            </a:solidFill>
            <a:ln w="12700" cap="flat">
              <a:noFill/>
              <a:miter lim="400000"/>
            </a:ln>
            <a:effectLst/>
          </p:spPr>
          <p:txBody>
            <a:bodyPr wrap="square" lIns="60959" tIns="60959" rIns="60959" bIns="60959" numCol="1" anchor="ctr">
              <a:noAutofit/>
            </a:bodyPr>
            <a:lstStyle/>
            <a:p>
              <a:pPr algn="ctr">
                <a:defRPr>
                  <a:solidFill>
                    <a:srgbClr val="2B2D3A"/>
                  </a:solidFill>
                </a:defRPr>
              </a:pPr>
              <a:endParaRPr sz="1200"/>
            </a:p>
          </p:txBody>
        </p:sp>
        <p:sp>
          <p:nvSpPr>
            <p:cNvPr id="212" name="Lorem Ipsum is simply dummy text of the printing and typesetting industry. Lorem Ipsum has been the industry's standard."/>
            <p:cNvSpPr txBox="1"/>
            <p:nvPr/>
          </p:nvSpPr>
          <p:spPr>
            <a:xfrm>
              <a:off x="7776969" y="5692039"/>
              <a:ext cx="2139092" cy="10435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120000"/>
                </a:lnSpc>
                <a:defRPr sz="1200">
                  <a:latin typeface="Playfair Display"/>
                  <a:ea typeface="Playfair Display"/>
                  <a:cs typeface="Playfair Display"/>
                  <a:sym typeface="Playfair Display"/>
                </a:defRPr>
              </a:lvl1pPr>
            </a:lstStyle>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MLTI </a:t>
              </a: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curriculum development</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p:txBody>
        </p:sp>
        <p:sp>
          <p:nvSpPr>
            <p:cNvPr id="213" name="Our History"/>
            <p:cNvSpPr txBox="1"/>
            <p:nvPr/>
          </p:nvSpPr>
          <p:spPr>
            <a:xfrm>
              <a:off x="7776969" y="4559697"/>
              <a:ext cx="2346567" cy="8434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90000"/>
                </a:lnSpc>
                <a:defRPr sz="2000">
                  <a:latin typeface="Playfair Display Black"/>
                  <a:ea typeface="Playfair Display Black"/>
                  <a:cs typeface="Playfair Display Black"/>
                  <a:sym typeface="Playfair Display Black"/>
                </a:defRPr>
              </a:lvl1pPr>
            </a:lstStyle>
            <a:p>
              <a:r>
                <a:rPr lang="hr-HR" sz="1800" dirty="0">
                  <a:solidFill>
                    <a:schemeClr val="bg1">
                      <a:lumMod val="85000"/>
                    </a:schemeClr>
                  </a:solidFill>
                  <a:latin typeface="Gadugi" panose="020B0502040204020203" pitchFamily="34" charset="0"/>
                  <a:ea typeface="Gadugi" panose="020B0502040204020203" pitchFamily="34" charset="0"/>
                </a:rPr>
                <a:t>MLTI </a:t>
              </a:r>
              <a:r>
                <a:rPr lang="hr-HR" sz="1800" dirty="0" err="1">
                  <a:solidFill>
                    <a:schemeClr val="bg1">
                      <a:lumMod val="85000"/>
                    </a:schemeClr>
                  </a:solidFill>
                  <a:latin typeface="Gadugi" panose="020B0502040204020203" pitchFamily="34" charset="0"/>
                  <a:ea typeface="Gadugi" panose="020B0502040204020203" pitchFamily="34" charset="0"/>
                </a:rPr>
                <a:t>Curriculum</a:t>
              </a:r>
              <a:endParaRPr sz="1800" dirty="0">
                <a:solidFill>
                  <a:schemeClr val="bg1">
                    <a:lumMod val="85000"/>
                  </a:schemeClr>
                </a:solidFill>
                <a:latin typeface="Gadugi" panose="020B0502040204020203" pitchFamily="34" charset="0"/>
                <a:ea typeface="Gadugi" panose="020B0502040204020203" pitchFamily="34" charset="0"/>
              </a:endParaRPr>
            </a:p>
          </p:txBody>
        </p:sp>
        <p:sp>
          <p:nvSpPr>
            <p:cNvPr id="215" name="Lorem Ipsum is simply dummy text of the printing and typesetting industry. Lorem Ipsum has been the industry's standard."/>
            <p:cNvSpPr txBox="1"/>
            <p:nvPr/>
          </p:nvSpPr>
          <p:spPr>
            <a:xfrm>
              <a:off x="5015258" y="5692039"/>
              <a:ext cx="2139092" cy="16033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120000"/>
                </a:lnSpc>
                <a:defRPr sz="1200">
                  <a:latin typeface="Playfair Display"/>
                  <a:ea typeface="Playfair Display"/>
                  <a:cs typeface="Playfair Display"/>
                  <a:sym typeface="Playfair Display"/>
                </a:defRPr>
              </a:lvl1pPr>
            </a:lstStyle>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Seven funding</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announcements </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calling for </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MLI methods</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r>
                <a:rPr lang="en-US" sz="1000" dirty="0">
                  <a:solidFill>
                    <a:schemeClr val="bg1"/>
                  </a:solidFill>
                  <a:latin typeface="Gadugi" panose="020B0502040204020203" pitchFamily="34" charset="0"/>
                  <a:ea typeface="Gadugi" panose="020B0502040204020203" pitchFamily="34" charset="0"/>
                </a:rPr>
                <a:t>. </a:t>
              </a:r>
            </a:p>
          </p:txBody>
        </p:sp>
        <p:sp>
          <p:nvSpPr>
            <p:cNvPr id="216" name="Our History"/>
            <p:cNvSpPr txBox="1"/>
            <p:nvPr/>
          </p:nvSpPr>
          <p:spPr>
            <a:xfrm>
              <a:off x="5043846" y="4953964"/>
              <a:ext cx="1969952" cy="5052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90000"/>
                </a:lnSpc>
                <a:defRPr sz="2000">
                  <a:latin typeface="Playfair Display Black"/>
                  <a:ea typeface="Playfair Display Black"/>
                  <a:cs typeface="Playfair Display Black"/>
                  <a:sym typeface="Playfair Display Black"/>
                </a:defRPr>
              </a:lvl1pPr>
            </a:lstStyle>
            <a:p>
              <a:r>
                <a:rPr lang="hr-HR" sz="1800" dirty="0">
                  <a:solidFill>
                    <a:schemeClr val="bg1">
                      <a:lumMod val="85000"/>
                    </a:schemeClr>
                  </a:solidFill>
                  <a:latin typeface="Gadugi" panose="020B0502040204020203" pitchFamily="34" charset="0"/>
                  <a:ea typeface="Gadugi" panose="020B0502040204020203" pitchFamily="34" charset="0"/>
                </a:rPr>
                <a:t>RFA/PA</a:t>
              </a:r>
              <a:endParaRPr sz="1800" dirty="0">
                <a:solidFill>
                  <a:schemeClr val="bg1">
                    <a:lumMod val="85000"/>
                  </a:schemeClr>
                </a:solidFill>
                <a:latin typeface="Gadugi" panose="020B0502040204020203" pitchFamily="34" charset="0"/>
                <a:ea typeface="Gadugi" panose="020B0502040204020203" pitchFamily="34" charset="0"/>
              </a:endParaRPr>
            </a:p>
          </p:txBody>
        </p:sp>
        <p:sp>
          <p:nvSpPr>
            <p:cNvPr id="218" name="Lorem Ipsum is simply dummy text of the printing and typesetting industry. Lorem Ipsum has been the industry's standard."/>
            <p:cNvSpPr txBox="1"/>
            <p:nvPr/>
          </p:nvSpPr>
          <p:spPr>
            <a:xfrm>
              <a:off x="2316563" y="5692039"/>
              <a:ext cx="2139092" cy="13441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120000"/>
                </a:lnSpc>
                <a:defRPr sz="1200">
                  <a:latin typeface="Playfair Display"/>
                  <a:ea typeface="Playfair Display"/>
                  <a:cs typeface="Playfair Display"/>
                  <a:sym typeface="Playfair Display"/>
                </a:defRPr>
              </a:lvl1pPr>
            </a:lstStyle>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Collection </a:t>
              </a: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of</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seminal </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a:p>
              <a:pPr lvl="0"/>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MLI articles</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p:txBody>
        </p:sp>
        <p:sp>
          <p:nvSpPr>
            <p:cNvPr id="219" name="Our History"/>
            <p:cNvSpPr txBox="1"/>
            <p:nvPr/>
          </p:nvSpPr>
          <p:spPr>
            <a:xfrm>
              <a:off x="2316563" y="4559697"/>
              <a:ext cx="2698694" cy="8434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90000"/>
                </a:lnSpc>
                <a:defRPr sz="2000">
                  <a:latin typeface="Playfair Display Black"/>
                  <a:ea typeface="Playfair Display Black"/>
                  <a:cs typeface="Playfair Display Black"/>
                  <a:sym typeface="Playfair Display Black"/>
                </a:defRPr>
              </a:lvl1pPr>
            </a:lstStyle>
            <a:p>
              <a:r>
                <a:rPr lang="hr-HR" sz="1800" dirty="0">
                  <a:solidFill>
                    <a:schemeClr val="bg1">
                      <a:lumMod val="85000"/>
                    </a:schemeClr>
                  </a:solidFill>
                  <a:latin typeface="Gadugi" panose="020B0502040204020203" pitchFamily="34" charset="0"/>
                  <a:ea typeface="Gadugi" panose="020B0502040204020203" pitchFamily="34" charset="0"/>
                </a:rPr>
                <a:t>JNCI </a:t>
              </a:r>
              <a:r>
                <a:rPr lang="hr-HR" sz="1800" dirty="0" err="1">
                  <a:solidFill>
                    <a:schemeClr val="bg1">
                      <a:lumMod val="85000"/>
                    </a:schemeClr>
                  </a:solidFill>
                  <a:latin typeface="Gadugi" panose="020B0502040204020203" pitchFamily="34" charset="0"/>
                  <a:ea typeface="Gadugi" panose="020B0502040204020203" pitchFamily="34" charset="0"/>
                </a:rPr>
                <a:t>Supplement</a:t>
              </a:r>
              <a:endParaRPr sz="1800" dirty="0">
                <a:solidFill>
                  <a:schemeClr val="bg1">
                    <a:lumMod val="85000"/>
                  </a:schemeClr>
                </a:solidFill>
                <a:latin typeface="Gadugi" panose="020B0502040204020203" pitchFamily="34" charset="0"/>
                <a:ea typeface="Gadugi" panose="020B0502040204020203" pitchFamily="34" charset="0"/>
              </a:endParaRPr>
            </a:p>
          </p:txBody>
        </p:sp>
      </p:grpSp>
      <p:sp>
        <p:nvSpPr>
          <p:cNvPr id="26" name="15/08">
            <a:extLst>
              <a:ext uri="{FF2B5EF4-FFF2-40B4-BE49-F238E27FC236}">
                <a16:creationId xmlns:a16="http://schemas.microsoft.com/office/drawing/2014/main" id="{86BB8583-E6DF-5B43-AB2E-5C11472B7FB4}"/>
              </a:ext>
            </a:extLst>
          </p:cNvPr>
          <p:cNvSpPr txBox="1"/>
          <p:nvPr/>
        </p:nvSpPr>
        <p:spPr>
          <a:xfrm>
            <a:off x="9042569" y="3525597"/>
            <a:ext cx="1019188"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0959" tIns="60959" rIns="60959" bIns="60959" numCol="1" anchor="t">
            <a:spAutoFit/>
          </a:bodyPr>
          <a:lstStyle>
            <a:lvl1pPr>
              <a:defRPr sz="2400">
                <a:latin typeface="Bebas Neue Bold"/>
                <a:ea typeface="Bebas Neue Bold"/>
                <a:cs typeface="Bebas Neue Bold"/>
                <a:sym typeface="Bebas Neue Bold"/>
              </a:defRPr>
            </a:lvl1pPr>
          </a:lstStyle>
          <a:p>
            <a:r>
              <a:rPr lang="hr-HR" dirty="0">
                <a:solidFill>
                  <a:srgbClr val="EE5050"/>
                </a:solidFill>
              </a:rPr>
              <a:t>2020</a:t>
            </a:r>
            <a:r>
              <a:rPr lang="hr-HR" sz="2800" dirty="0">
                <a:solidFill>
                  <a:srgbClr val="EE5050"/>
                </a:solidFill>
              </a:rPr>
              <a:t>+</a:t>
            </a:r>
            <a:endParaRPr sz="2800" dirty="0">
              <a:solidFill>
                <a:srgbClr val="EE5050"/>
              </a:solidFill>
            </a:endParaRPr>
          </a:p>
        </p:txBody>
      </p:sp>
      <p:sp>
        <p:nvSpPr>
          <p:cNvPr id="28" name="Lorem Ipsum is simply dummy text of the printing and typesetting industry. Lorem Ipsum has been the industry's standard.">
            <a:extLst>
              <a:ext uri="{FF2B5EF4-FFF2-40B4-BE49-F238E27FC236}">
                <a16:creationId xmlns:a16="http://schemas.microsoft.com/office/drawing/2014/main" id="{C63FC543-A561-614C-A5A0-C0257400C8F8}"/>
              </a:ext>
            </a:extLst>
          </p:cNvPr>
          <p:cNvSpPr txBox="1"/>
          <p:nvPr/>
        </p:nvSpPr>
        <p:spPr>
          <a:xfrm>
            <a:off x="9064106" y="4783166"/>
            <a:ext cx="1399797" cy="9907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120000"/>
              </a:lnSpc>
              <a:defRPr sz="1200">
                <a:latin typeface="Playfair Display"/>
                <a:ea typeface="Playfair Display"/>
                <a:cs typeface="Playfair Display"/>
                <a:sym typeface="Playfair Display"/>
              </a:defRPr>
            </a:lvl1pPr>
          </a:lstStyle>
          <a:p>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Multilevel Intervention </a:t>
            </a:r>
          </a:p>
          <a:p>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Training</a:t>
            </a:r>
          </a:p>
          <a:p>
            <a:r>
              <a:rPr lang="en-US" dirty="0">
                <a:solidFill>
                  <a:schemeClr val="bg1"/>
                </a:solidFill>
                <a:latin typeface="Gadugi" panose="020B0502040204020203" pitchFamily="34" charset="0"/>
                <a:ea typeface="Gadugi" panose="020B0502040204020203" pitchFamily="34" charset="0"/>
                <a:cs typeface="Tahoma" panose="020B0604030504040204" pitchFamily="34" charset="0"/>
                <a:sym typeface="Garamond"/>
              </a:rPr>
              <a:t> Institute</a:t>
            </a:r>
            <a:endParaRPr lang="en-US" dirty="0">
              <a:solidFill>
                <a:schemeClr val="bg1"/>
              </a:solidFill>
              <a:latin typeface="Gadugi" panose="020B0502040204020203" pitchFamily="34" charset="0"/>
              <a:ea typeface="Gadugi" panose="020B0502040204020203" pitchFamily="34" charset="0"/>
              <a:cs typeface="Tahoma" panose="020B0604030504040204" pitchFamily="34" charset="0"/>
            </a:endParaRPr>
          </a:p>
        </p:txBody>
      </p:sp>
      <p:sp>
        <p:nvSpPr>
          <p:cNvPr id="29" name="Our History">
            <a:extLst>
              <a:ext uri="{FF2B5EF4-FFF2-40B4-BE49-F238E27FC236}">
                <a16:creationId xmlns:a16="http://schemas.microsoft.com/office/drawing/2014/main" id="{CF639D01-A3A4-5643-A963-6FC63EEE6FBF}"/>
              </a:ext>
            </a:extLst>
          </p:cNvPr>
          <p:cNvSpPr txBox="1"/>
          <p:nvPr/>
        </p:nvSpPr>
        <p:spPr>
          <a:xfrm>
            <a:off x="9042569" y="4170386"/>
            <a:ext cx="1289114" cy="3724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nSpc>
                <a:spcPct val="90000"/>
              </a:lnSpc>
              <a:defRPr sz="2000">
                <a:latin typeface="Playfair Display Black"/>
                <a:ea typeface="Playfair Display Black"/>
                <a:cs typeface="Playfair Display Black"/>
                <a:sym typeface="Playfair Display Black"/>
              </a:defRPr>
            </a:lvl1pPr>
          </a:lstStyle>
          <a:p>
            <a:r>
              <a:rPr lang="hr-HR" sz="1800" dirty="0">
                <a:solidFill>
                  <a:schemeClr val="bg1">
                    <a:lumMod val="85000"/>
                  </a:schemeClr>
                </a:solidFill>
                <a:latin typeface="Gadugi" panose="020B0502040204020203" pitchFamily="34" charset="0"/>
                <a:ea typeface="Gadugi" panose="020B0502040204020203" pitchFamily="34" charset="0"/>
              </a:rPr>
              <a:t>MLTI</a:t>
            </a:r>
            <a:r>
              <a:rPr lang="hr-HR" sz="1800" dirty="0">
                <a:solidFill>
                  <a:schemeClr val="bg1">
                    <a:lumMod val="85000"/>
                  </a:schemeClr>
                </a:solidFill>
              </a:rPr>
              <a:t> 2.0</a:t>
            </a:r>
            <a:endParaRPr sz="1800" dirty="0">
              <a:solidFill>
                <a:schemeClr val="bg1">
                  <a:lumMod val="85000"/>
                </a:schemeClr>
              </a:solidFill>
            </a:endParaRPr>
          </a:p>
        </p:txBody>
      </p:sp>
      <p:pic>
        <p:nvPicPr>
          <p:cNvPr id="1032" name="Picture 8" descr="Image result for conference icon in circle black &amp; white">
            <a:extLst>
              <a:ext uri="{FF2B5EF4-FFF2-40B4-BE49-F238E27FC236}">
                <a16:creationId xmlns:a16="http://schemas.microsoft.com/office/drawing/2014/main" id="{00F3AAD7-7790-43EC-9B47-25DBDB354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57" y="1616695"/>
            <a:ext cx="1037031" cy="10501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Image result for scientific journal icon in circle black &amp; white">
            <a:extLst>
              <a:ext uri="{FF2B5EF4-FFF2-40B4-BE49-F238E27FC236}">
                <a16:creationId xmlns:a16="http://schemas.microsoft.com/office/drawing/2014/main" id="{ACF295CA-E903-40D4-AB99-6F8872039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4714" y="1695084"/>
            <a:ext cx="941685" cy="8704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cientific journal icon in circle black &amp; white">
            <a:extLst>
              <a:ext uri="{FF2B5EF4-FFF2-40B4-BE49-F238E27FC236}">
                <a16:creationId xmlns:a16="http://schemas.microsoft.com/office/drawing/2014/main" id="{827D790D-B1CB-4628-8C46-BA5DED3EA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1863" y="1654829"/>
            <a:ext cx="1029136" cy="10501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lack circular icon white graphic of a hand holding a pen">
            <a:extLst>
              <a:ext uri="{FF2B5EF4-FFF2-40B4-BE49-F238E27FC236}">
                <a16:creationId xmlns:a16="http://schemas.microsoft.com/office/drawing/2014/main" id="{F4358C05-3A34-4686-9678-970D3B527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690" y="1616695"/>
            <a:ext cx="881583" cy="936599"/>
          </a:xfrm>
          <a:prstGeom prst="rect">
            <a:avLst/>
          </a:prstGeom>
          <a:noFill/>
          <a:extLst>
            <a:ext uri="{909E8E84-426E-40DD-AFC4-6F175D3DCCD1}">
              <a14:hiddenFill xmlns:a14="http://schemas.microsoft.com/office/drawing/2010/main">
                <a:solidFill>
                  <a:srgbClr val="FFFFFF"/>
                </a:solidFill>
              </a14:hiddenFill>
            </a:ext>
          </a:extLst>
        </p:spPr>
      </p:pic>
      <p:sp>
        <p:nvSpPr>
          <p:cNvPr id="7" name="Circle: Hollow 6">
            <a:extLst>
              <a:ext uri="{FF2B5EF4-FFF2-40B4-BE49-F238E27FC236}">
                <a16:creationId xmlns:a16="http://schemas.microsoft.com/office/drawing/2014/main" id="{220F54D2-A4AB-4915-9B83-B13978CF0D21}"/>
              </a:ext>
            </a:extLst>
          </p:cNvPr>
          <p:cNvSpPr/>
          <p:nvPr/>
        </p:nvSpPr>
        <p:spPr>
          <a:xfrm>
            <a:off x="5401405" y="1527830"/>
            <a:ext cx="1362552" cy="1359043"/>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363636"/>
              </a:highlight>
            </a:endParaRPr>
          </a:p>
        </p:txBody>
      </p:sp>
      <p:sp>
        <p:nvSpPr>
          <p:cNvPr id="46" name="Circle: Hollow 45">
            <a:extLst>
              <a:ext uri="{FF2B5EF4-FFF2-40B4-BE49-F238E27FC236}">
                <a16:creationId xmlns:a16="http://schemas.microsoft.com/office/drawing/2014/main" id="{4F9817B4-1D19-44EB-9308-452BB8BEAF21}"/>
              </a:ext>
            </a:extLst>
          </p:cNvPr>
          <p:cNvSpPr/>
          <p:nvPr/>
        </p:nvSpPr>
        <p:spPr>
          <a:xfrm>
            <a:off x="1917682" y="1444116"/>
            <a:ext cx="1362552" cy="1481654"/>
          </a:xfrm>
          <a:prstGeom prst="don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363636"/>
              </a:highlight>
            </a:endParaRPr>
          </a:p>
        </p:txBody>
      </p:sp>
      <p:sp>
        <p:nvSpPr>
          <p:cNvPr id="47" name="Circle: Hollow 46">
            <a:extLst>
              <a:ext uri="{FF2B5EF4-FFF2-40B4-BE49-F238E27FC236}">
                <a16:creationId xmlns:a16="http://schemas.microsoft.com/office/drawing/2014/main" id="{B6BCB5F0-9EE1-4364-B379-6DBD9AA524E0}"/>
              </a:ext>
            </a:extLst>
          </p:cNvPr>
          <p:cNvSpPr/>
          <p:nvPr/>
        </p:nvSpPr>
        <p:spPr>
          <a:xfrm>
            <a:off x="3670416" y="1405218"/>
            <a:ext cx="1362552" cy="1462953"/>
          </a:xfrm>
          <a:prstGeom prst="don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363636"/>
              </a:highlight>
            </a:endParaRPr>
          </a:p>
        </p:txBody>
      </p:sp>
      <p:pic>
        <p:nvPicPr>
          <p:cNvPr id="1048" name="Picture 24" descr="Black circular icon with white graphic of a graduation cap with tassel">
            <a:extLst>
              <a:ext uri="{FF2B5EF4-FFF2-40B4-BE49-F238E27FC236}">
                <a16:creationId xmlns:a16="http://schemas.microsoft.com/office/drawing/2014/main" id="{6ED673BB-3631-47ED-A6CD-4ACF1FD09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784" y="1716838"/>
            <a:ext cx="953023" cy="911310"/>
          </a:xfrm>
          <a:prstGeom prst="rect">
            <a:avLst/>
          </a:prstGeom>
          <a:noFill/>
          <a:extLst>
            <a:ext uri="{909E8E84-426E-40DD-AFC4-6F175D3DCCD1}">
              <a14:hiddenFill xmlns:a14="http://schemas.microsoft.com/office/drawing/2010/main">
                <a:solidFill>
                  <a:srgbClr val="FFFFFF"/>
                </a:solidFill>
              </a14:hiddenFill>
            </a:ext>
          </a:extLst>
        </p:spPr>
      </p:pic>
      <p:sp>
        <p:nvSpPr>
          <p:cNvPr id="49" name="Circle: Hollow 48">
            <a:extLst>
              <a:ext uri="{FF2B5EF4-FFF2-40B4-BE49-F238E27FC236}">
                <a16:creationId xmlns:a16="http://schemas.microsoft.com/office/drawing/2014/main" id="{BAE79796-6BDB-428E-A0E7-AB4A76B11C07}"/>
              </a:ext>
            </a:extLst>
          </p:cNvPr>
          <p:cNvSpPr/>
          <p:nvPr/>
        </p:nvSpPr>
        <p:spPr>
          <a:xfrm>
            <a:off x="7022843" y="1405219"/>
            <a:ext cx="1362552" cy="1481654"/>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363636"/>
              </a:highlight>
            </a:endParaRPr>
          </a:p>
        </p:txBody>
      </p:sp>
      <p:sp>
        <p:nvSpPr>
          <p:cNvPr id="52" name="Circle: Hollow 51">
            <a:extLst>
              <a:ext uri="{FF2B5EF4-FFF2-40B4-BE49-F238E27FC236}">
                <a16:creationId xmlns:a16="http://schemas.microsoft.com/office/drawing/2014/main" id="{7E3F1E35-9208-4FB9-AB22-0BDFD220301B}"/>
              </a:ext>
            </a:extLst>
          </p:cNvPr>
          <p:cNvSpPr/>
          <p:nvPr/>
        </p:nvSpPr>
        <p:spPr>
          <a:xfrm>
            <a:off x="8644281" y="1405217"/>
            <a:ext cx="1362552" cy="1442685"/>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363636"/>
              </a:highlight>
            </a:endParaRPr>
          </a:p>
        </p:txBody>
      </p:sp>
      <p:sp>
        <p:nvSpPr>
          <p:cNvPr id="10" name="TextBox 9">
            <a:extLst>
              <a:ext uri="{FF2B5EF4-FFF2-40B4-BE49-F238E27FC236}">
                <a16:creationId xmlns:a16="http://schemas.microsoft.com/office/drawing/2014/main" id="{65E50F13-0281-4197-8BC9-9676BB8F0A2B}"/>
              </a:ext>
            </a:extLst>
          </p:cNvPr>
          <p:cNvSpPr txBox="1"/>
          <p:nvPr/>
        </p:nvSpPr>
        <p:spPr>
          <a:xfrm>
            <a:off x="8937734" y="2520712"/>
            <a:ext cx="174992" cy="1200329"/>
          </a:xfrm>
          <a:prstGeom prst="rect">
            <a:avLst/>
          </a:prstGeom>
          <a:noFill/>
        </p:spPr>
        <p:txBody>
          <a:bodyPr wrap="square" rtlCol="0">
            <a:spAutoFit/>
          </a:bodyPr>
          <a:lstStyle/>
          <a:p>
            <a:r>
              <a:rPr lang="en-US" sz="7200" dirty="0">
                <a:solidFill>
                  <a:schemeClr val="bg1"/>
                </a:solidFill>
              </a:rPr>
              <a:t>.</a:t>
            </a:r>
          </a:p>
        </p:txBody>
      </p:sp>
    </p:spTree>
    <p:extLst>
      <p:ext uri="{BB962C8B-B14F-4D97-AF65-F5344CB8AC3E}">
        <p14:creationId xmlns:p14="http://schemas.microsoft.com/office/powerpoint/2010/main" val="25299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3724762" y="809968"/>
            <a:ext cx="5187319" cy="778477"/>
          </a:xfrm>
        </p:spPr>
        <p:txBody>
          <a:bodyPr>
            <a:noAutofit/>
          </a:bodyPr>
          <a:lstStyle/>
          <a:p>
            <a:pPr algn="ctr"/>
            <a:r>
              <a:rPr lang="en-US" sz="5400" dirty="0"/>
              <a:t>Defi</a:t>
            </a:r>
            <a:r>
              <a:rPr lang="en-US" sz="5400" dirty="0">
                <a:solidFill>
                  <a:srgbClr val="74113D"/>
                </a:solidFill>
              </a:rPr>
              <a:t>nition</a:t>
            </a:r>
          </a:p>
        </p:txBody>
      </p:sp>
      <p:sp>
        <p:nvSpPr>
          <p:cNvPr id="27" name="Text Placeholder 35">
            <a:extLst>
              <a:ext uri="{FF2B5EF4-FFF2-40B4-BE49-F238E27FC236}">
                <a16:creationId xmlns:a16="http://schemas.microsoft.com/office/drawing/2014/main" id="{B065291F-99AD-4777-B9E9-42E6877C6D1E}"/>
              </a:ext>
            </a:extLst>
          </p:cNvPr>
          <p:cNvSpPr txBox="1">
            <a:spLocks/>
          </p:cNvSpPr>
          <p:nvPr/>
        </p:nvSpPr>
        <p:spPr>
          <a:xfrm>
            <a:off x="6578675" y="1718573"/>
            <a:ext cx="5187318" cy="36589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900" dirty="0">
                <a:latin typeface="Gill Sans MT" panose="020B0502020104020203" pitchFamily="34" charset="0"/>
                <a:ea typeface="Tahoma" panose="020B0604030504040204" pitchFamily="34" charset="0"/>
                <a:cs typeface="Tahoma" panose="020B0604030504040204" pitchFamily="34" charset="0"/>
              </a:rPr>
              <a:t>Interventions at </a:t>
            </a:r>
            <a:r>
              <a:rPr lang="en-US" sz="2900" u="sng" dirty="0">
                <a:latin typeface="Gill Sans MT" panose="020B0502020104020203" pitchFamily="34" charset="0"/>
                <a:ea typeface="Tahoma" panose="020B0604030504040204" pitchFamily="34" charset="0"/>
                <a:cs typeface="Tahoma" panose="020B0604030504040204" pitchFamily="34" charset="0"/>
              </a:rPr>
              <a:t>two or more </a:t>
            </a:r>
            <a:r>
              <a:rPr lang="en-US" sz="2900" dirty="0">
                <a:latin typeface="Gill Sans MT" panose="020B0502020104020203" pitchFamily="34" charset="0"/>
                <a:ea typeface="Tahoma" panose="020B0604030504040204" pitchFamily="34" charset="0"/>
                <a:cs typeface="Tahoma" panose="020B0604030504040204" pitchFamily="34" charset="0"/>
              </a:rPr>
              <a:t>levels of individuals  (patients, providers, caretaker) clinical teams, healthcare systems (organization), and/or community settings that measure outcomes at </a:t>
            </a:r>
            <a:r>
              <a:rPr lang="en-US" sz="2900" u="sng" dirty="0">
                <a:latin typeface="Gill Sans MT" panose="020B0502020104020203" pitchFamily="34" charset="0"/>
                <a:ea typeface="Tahoma" panose="020B0604030504040204" pitchFamily="34" charset="0"/>
                <a:cs typeface="Tahoma" panose="020B0604030504040204" pitchFamily="34" charset="0"/>
              </a:rPr>
              <a:t>all</a:t>
            </a:r>
            <a:r>
              <a:rPr lang="en-US" sz="2900" dirty="0">
                <a:latin typeface="Gill Sans MT" panose="020B0502020104020203" pitchFamily="34" charset="0"/>
                <a:ea typeface="Tahoma" panose="020B0604030504040204" pitchFamily="34" charset="0"/>
                <a:cs typeface="Tahoma" panose="020B0604030504040204" pitchFamily="34" charset="0"/>
              </a:rPr>
              <a:t> levels. </a:t>
            </a:r>
          </a:p>
        </p:txBody>
      </p:sp>
      <p:sp>
        <p:nvSpPr>
          <p:cNvPr id="29" name="Title 4">
            <a:extLst>
              <a:ext uri="{FF2B5EF4-FFF2-40B4-BE49-F238E27FC236}">
                <a16:creationId xmlns:a16="http://schemas.microsoft.com/office/drawing/2014/main" id="{2F55AFE4-3824-4976-915D-AD73D30130E8}"/>
              </a:ext>
            </a:extLst>
          </p:cNvPr>
          <p:cNvSpPr txBox="1">
            <a:spLocks/>
          </p:cNvSpPr>
          <p:nvPr/>
        </p:nvSpPr>
        <p:spPr>
          <a:xfrm>
            <a:off x="426007" y="3224367"/>
            <a:ext cx="5187319" cy="1361766"/>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b="1" i="0" kern="1200" spc="-150">
                <a:solidFill>
                  <a:schemeClr val="bg1"/>
                </a:solidFill>
                <a:latin typeface="+mj-lt"/>
                <a:ea typeface="+mj-ea"/>
                <a:cs typeface="Gill Sans" panose="020B0502020104020203" pitchFamily="34" charset="-79"/>
              </a:defRPr>
            </a:lvl1pPr>
          </a:lstStyle>
          <a:p>
            <a:pPr algn="ctr"/>
            <a:r>
              <a:rPr lang="en-US" sz="4500" dirty="0"/>
              <a:t>Multilevel Interventions</a:t>
            </a:r>
          </a:p>
        </p:txBody>
      </p:sp>
      <p:pic>
        <p:nvPicPr>
          <p:cNvPr id="26" name="Picture 25" descr="A close up of a sign&#10;&#10;Description automatically generated">
            <a:extLst>
              <a:ext uri="{FF2B5EF4-FFF2-40B4-BE49-F238E27FC236}">
                <a16:creationId xmlns:a16="http://schemas.microsoft.com/office/drawing/2014/main" id="{A08BDA9F-1A08-465E-B8F4-655F1B965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416" y="2271867"/>
            <a:ext cx="952500" cy="952500"/>
          </a:xfrm>
          <a:prstGeom prst="rect">
            <a:avLst/>
          </a:prstGeom>
        </p:spPr>
      </p:pic>
    </p:spTree>
    <p:extLst>
      <p:ext uri="{BB962C8B-B14F-4D97-AF65-F5344CB8AC3E}">
        <p14:creationId xmlns:p14="http://schemas.microsoft.com/office/powerpoint/2010/main" val="121474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title="Decorative">
            <a:extLst>
              <a:ext uri="{FF2B5EF4-FFF2-40B4-BE49-F238E27FC236}">
                <a16:creationId xmlns:a16="http://schemas.microsoft.com/office/drawing/2014/main" id="{D987603F-7FD8-4813-835F-EAAC20BC49EC}"/>
              </a:ext>
            </a:extLst>
          </p:cNvPr>
          <p:cNvSpPr/>
          <p:nvPr/>
        </p:nvSpPr>
        <p:spPr>
          <a:xfrm>
            <a:off x="0" y="0"/>
            <a:ext cx="12192000" cy="1069461"/>
          </a:xfrm>
          <a:prstGeom prst="rect">
            <a:avLst/>
          </a:prstGeom>
          <a:solidFill>
            <a:srgbClr val="74113D"/>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3" name="Title 9">
            <a:extLst>
              <a:ext uri="{FF2B5EF4-FFF2-40B4-BE49-F238E27FC236}">
                <a16:creationId xmlns:a16="http://schemas.microsoft.com/office/drawing/2014/main" id="{9DFF5D6D-C4D4-4791-8CBD-4CC28A21DB39}"/>
              </a:ext>
            </a:extLst>
          </p:cNvPr>
          <p:cNvSpPr txBox="1">
            <a:spLocks/>
          </p:cNvSpPr>
          <p:nvPr/>
        </p:nvSpPr>
        <p:spPr>
          <a:xfrm>
            <a:off x="0" y="4409464"/>
            <a:ext cx="6096000" cy="1802650"/>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4500" dirty="0">
                <a:solidFill>
                  <a:schemeClr val="bg1"/>
                </a:solidFill>
              </a:rPr>
              <a:t>After the Socioecological Model- The “Onion”</a:t>
            </a:r>
          </a:p>
        </p:txBody>
      </p:sp>
      <p:graphicFrame>
        <p:nvGraphicFramePr>
          <p:cNvPr id="4" name="Diagram 3">
            <a:extLst>
              <a:ext uri="{FF2B5EF4-FFF2-40B4-BE49-F238E27FC236}">
                <a16:creationId xmlns:a16="http://schemas.microsoft.com/office/drawing/2014/main" id="{ABFD2B21-BA39-43E3-ACC2-3A9452A8E9E6}"/>
              </a:ext>
            </a:extLst>
          </p:cNvPr>
          <p:cNvGraphicFramePr/>
          <p:nvPr/>
        </p:nvGraphicFramePr>
        <p:xfrm>
          <a:off x="101600" y="1235655"/>
          <a:ext cx="5631543" cy="5593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9">
            <a:extLst>
              <a:ext uri="{FF2B5EF4-FFF2-40B4-BE49-F238E27FC236}">
                <a16:creationId xmlns:a16="http://schemas.microsoft.com/office/drawing/2014/main" id="{576BC911-B126-43BE-97F1-253DE7AD2D22}"/>
              </a:ext>
            </a:extLst>
          </p:cNvPr>
          <p:cNvSpPr txBox="1">
            <a:spLocks/>
          </p:cNvSpPr>
          <p:nvPr/>
        </p:nvSpPr>
        <p:spPr>
          <a:xfrm>
            <a:off x="576943" y="195223"/>
            <a:ext cx="11038114" cy="901325"/>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b="0" dirty="0">
                <a:solidFill>
                  <a:schemeClr val="bg1"/>
                </a:solidFill>
              </a:rPr>
              <a:t>After the Socioecological Model- The “Onion”</a:t>
            </a:r>
          </a:p>
        </p:txBody>
      </p:sp>
      <p:cxnSp>
        <p:nvCxnSpPr>
          <p:cNvPr id="8" name="Straight Connector 7">
            <a:extLst>
              <a:ext uri="{FF2B5EF4-FFF2-40B4-BE49-F238E27FC236}">
                <a16:creationId xmlns:a16="http://schemas.microsoft.com/office/drawing/2014/main" id="{FE266E4E-EB47-4726-B9FC-1338EFE198D8}"/>
              </a:ext>
            </a:extLst>
          </p:cNvPr>
          <p:cNvCxnSpPr>
            <a:cxnSpLocks/>
          </p:cNvCxnSpPr>
          <p:nvPr/>
        </p:nvCxnSpPr>
        <p:spPr>
          <a:xfrm flipH="1" flipV="1">
            <a:off x="3802746" y="1814286"/>
            <a:ext cx="1616747" cy="50198"/>
          </a:xfrm>
          <a:prstGeom prst="line">
            <a:avLst/>
          </a:prstGeom>
          <a:ln w="38100">
            <a:solidFill>
              <a:srgbClr val="74113D"/>
            </a:solidFill>
          </a:ln>
        </p:spPr>
        <p:style>
          <a:lnRef idx="1">
            <a:schemeClr val="accent1"/>
          </a:lnRef>
          <a:fillRef idx="0">
            <a:schemeClr val="accent1"/>
          </a:fillRef>
          <a:effectRef idx="0">
            <a:schemeClr val="accent1"/>
          </a:effectRef>
          <a:fontRef idx="minor">
            <a:schemeClr val="tx1"/>
          </a:fontRef>
        </p:style>
      </p:cxnSp>
      <p:sp>
        <p:nvSpPr>
          <p:cNvPr id="12" name="Text Placeholder 35">
            <a:extLst>
              <a:ext uri="{FF2B5EF4-FFF2-40B4-BE49-F238E27FC236}">
                <a16:creationId xmlns:a16="http://schemas.microsoft.com/office/drawing/2014/main" id="{000F5850-2780-4099-B44A-AF4C21C382A7}"/>
              </a:ext>
            </a:extLst>
          </p:cNvPr>
          <p:cNvSpPr txBox="1">
            <a:spLocks/>
          </p:cNvSpPr>
          <p:nvPr/>
        </p:nvSpPr>
        <p:spPr>
          <a:xfrm>
            <a:off x="7000551" y="1291771"/>
            <a:ext cx="4981372" cy="122621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i="1" dirty="0">
                <a:latin typeface="Gill Sans MT" panose="020B0502020104020203" pitchFamily="34" charset="0"/>
                <a:ea typeface="Tahoma" panose="020B0604030504040204" pitchFamily="34" charset="0"/>
                <a:cs typeface="Tahoma" panose="020B0604030504040204" pitchFamily="34" charset="0"/>
              </a:rPr>
              <a:t>Community Setting</a:t>
            </a:r>
            <a:r>
              <a:rPr lang="en-US" sz="1700" b="1" i="1" dirty="0">
                <a:latin typeface="Gill Sans MT" panose="020B0502020104020203" pitchFamily="34" charset="0"/>
                <a:ea typeface="Tahoma" panose="020B0604030504040204" pitchFamily="34" charset="0"/>
                <a:cs typeface="Tahoma" panose="020B0604030504040204" pitchFamily="34" charset="0"/>
              </a:rPr>
              <a:t>:  </a:t>
            </a:r>
            <a:r>
              <a:rPr lang="en-US" sz="1700" dirty="0">
                <a:latin typeface="Gill Sans MT" panose="020B0502020104020203" pitchFamily="34" charset="0"/>
                <a:ea typeface="Tahoma" panose="020B0604030504040204" pitchFamily="34" charset="0"/>
                <a:cs typeface="Tahoma" panose="020B0604030504040204" pitchFamily="34" charset="0"/>
              </a:rPr>
              <a:t>Environments in which the process of delivering healthcare reflects approaches followed by providers whose primary responsibilities are patient care ( e g, Federally Qualified Heath Centers.  </a:t>
            </a:r>
          </a:p>
        </p:txBody>
      </p:sp>
      <p:cxnSp>
        <p:nvCxnSpPr>
          <p:cNvPr id="17" name="Straight Connector 16">
            <a:extLst>
              <a:ext uri="{FF2B5EF4-FFF2-40B4-BE49-F238E27FC236}">
                <a16:creationId xmlns:a16="http://schemas.microsoft.com/office/drawing/2014/main" id="{545BCEE9-9B58-43F4-9B81-87EC2BD8F669}"/>
              </a:ext>
            </a:extLst>
          </p:cNvPr>
          <p:cNvCxnSpPr>
            <a:cxnSpLocks/>
          </p:cNvCxnSpPr>
          <p:nvPr/>
        </p:nvCxnSpPr>
        <p:spPr>
          <a:xfrm>
            <a:off x="5401648" y="1475627"/>
            <a:ext cx="1" cy="388857"/>
          </a:xfrm>
          <a:prstGeom prst="line">
            <a:avLst/>
          </a:prstGeom>
          <a:ln w="38100">
            <a:solidFill>
              <a:srgbClr val="74113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C8CD96-363C-40BC-917A-672F3DA7B4C3}"/>
              </a:ext>
            </a:extLst>
          </p:cNvPr>
          <p:cNvCxnSpPr>
            <a:cxnSpLocks/>
          </p:cNvCxnSpPr>
          <p:nvPr/>
        </p:nvCxnSpPr>
        <p:spPr>
          <a:xfrm>
            <a:off x="5398608" y="1493595"/>
            <a:ext cx="868377" cy="0"/>
          </a:xfrm>
          <a:prstGeom prst="line">
            <a:avLst/>
          </a:prstGeom>
          <a:ln w="38100">
            <a:solidFill>
              <a:srgbClr val="74113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drawing&#10;&#10;Description automatically generated">
            <a:extLst>
              <a:ext uri="{FF2B5EF4-FFF2-40B4-BE49-F238E27FC236}">
                <a16:creationId xmlns:a16="http://schemas.microsoft.com/office/drawing/2014/main" id="{5A877173-C912-474B-907F-A9105783F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985" y="1171678"/>
            <a:ext cx="642608" cy="642608"/>
          </a:xfrm>
          <a:prstGeom prst="rect">
            <a:avLst/>
          </a:prstGeom>
        </p:spPr>
      </p:pic>
      <p:sp>
        <p:nvSpPr>
          <p:cNvPr id="25" name="Text Placeholder 35">
            <a:extLst>
              <a:ext uri="{FF2B5EF4-FFF2-40B4-BE49-F238E27FC236}">
                <a16:creationId xmlns:a16="http://schemas.microsoft.com/office/drawing/2014/main" id="{3DF1B1CB-4DD3-43BB-A190-DA16E7EB2ADE}"/>
              </a:ext>
            </a:extLst>
          </p:cNvPr>
          <p:cNvSpPr txBox="1">
            <a:spLocks/>
          </p:cNvSpPr>
          <p:nvPr/>
        </p:nvSpPr>
        <p:spPr>
          <a:xfrm>
            <a:off x="7000551" y="2517983"/>
            <a:ext cx="4981372" cy="122621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i="1" dirty="0">
                <a:latin typeface="Gill Sans MT" panose="020B0502020104020203" pitchFamily="34" charset="0"/>
                <a:ea typeface="Tahoma" panose="020B0604030504040204" pitchFamily="34" charset="0"/>
                <a:cs typeface="Tahoma" panose="020B0604030504040204" pitchFamily="34" charset="0"/>
              </a:rPr>
              <a:t>Healthcare System, Organization: </a:t>
            </a:r>
            <a:r>
              <a:rPr lang="en-US" sz="1700" dirty="0">
                <a:latin typeface="Gill Sans MT" panose="020B0502020104020203" pitchFamily="34" charset="0"/>
                <a:ea typeface="Tahoma" panose="020B0604030504040204" pitchFamily="34" charset="0"/>
                <a:cs typeface="Tahoma" panose="020B0604030504040204" pitchFamily="34" charset="0"/>
              </a:rPr>
              <a:t>Collection of primary and specialty care providers and support staff, medical facilities and organizational structures connected to each other through common ownership or joint management. </a:t>
            </a:r>
          </a:p>
        </p:txBody>
      </p:sp>
      <p:cxnSp>
        <p:nvCxnSpPr>
          <p:cNvPr id="32" name="Straight Connector 31">
            <a:extLst>
              <a:ext uri="{FF2B5EF4-FFF2-40B4-BE49-F238E27FC236}">
                <a16:creationId xmlns:a16="http://schemas.microsoft.com/office/drawing/2014/main" id="{33FD2FB2-E087-467A-A7EC-2F43E8CAE5F1}"/>
              </a:ext>
            </a:extLst>
          </p:cNvPr>
          <p:cNvCxnSpPr>
            <a:cxnSpLocks/>
          </p:cNvCxnSpPr>
          <p:nvPr/>
        </p:nvCxnSpPr>
        <p:spPr>
          <a:xfrm>
            <a:off x="3802746" y="2667884"/>
            <a:ext cx="2464239" cy="0"/>
          </a:xfrm>
          <a:prstGeom prst="line">
            <a:avLst/>
          </a:prstGeom>
          <a:ln w="38100">
            <a:solidFill>
              <a:srgbClr val="74113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5" name="Picture 34" descr="A picture containing drawing, light&#10;&#10;Description automatically generated">
            <a:extLst>
              <a:ext uri="{FF2B5EF4-FFF2-40B4-BE49-F238E27FC236}">
                <a16:creationId xmlns:a16="http://schemas.microsoft.com/office/drawing/2014/main" id="{360A1201-EF22-4C61-8047-2CCA874C9A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6985" y="2346580"/>
            <a:ext cx="642608" cy="642608"/>
          </a:xfrm>
          <a:prstGeom prst="rect">
            <a:avLst/>
          </a:prstGeom>
        </p:spPr>
      </p:pic>
      <p:sp>
        <p:nvSpPr>
          <p:cNvPr id="36" name="Text Placeholder 35">
            <a:extLst>
              <a:ext uri="{FF2B5EF4-FFF2-40B4-BE49-F238E27FC236}">
                <a16:creationId xmlns:a16="http://schemas.microsoft.com/office/drawing/2014/main" id="{F84210C3-4FFE-49E5-94D5-C992EC6BCF4D}"/>
              </a:ext>
            </a:extLst>
          </p:cNvPr>
          <p:cNvSpPr txBox="1">
            <a:spLocks/>
          </p:cNvSpPr>
          <p:nvPr/>
        </p:nvSpPr>
        <p:spPr>
          <a:xfrm>
            <a:off x="7000551" y="3817503"/>
            <a:ext cx="4981372" cy="12262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latin typeface="Gill Sans MT" panose="020B0502020104020203" pitchFamily="34" charset="0"/>
                <a:ea typeface="Tahoma" panose="020B0604030504040204" pitchFamily="34" charset="0"/>
                <a:cs typeface="Tahoma" panose="020B0604030504040204" pitchFamily="34" charset="0"/>
              </a:rPr>
              <a:t>Healthcare Clinic:  </a:t>
            </a:r>
            <a:r>
              <a:rPr lang="en-US" sz="1700" dirty="0">
                <a:latin typeface="Gill Sans MT" panose="020B0502020104020203" pitchFamily="34" charset="0"/>
                <a:ea typeface="Tahoma" panose="020B0604030504040204" pitchFamily="34" charset="0"/>
                <a:cs typeface="Tahoma" panose="020B0604030504040204" pitchFamily="34" charset="0"/>
              </a:rPr>
              <a:t>Specific location where patients receive health care that is often defined by one type of care.</a:t>
            </a:r>
          </a:p>
        </p:txBody>
      </p:sp>
      <p:cxnSp>
        <p:nvCxnSpPr>
          <p:cNvPr id="37" name="Straight Connector 36">
            <a:extLst>
              <a:ext uri="{FF2B5EF4-FFF2-40B4-BE49-F238E27FC236}">
                <a16:creationId xmlns:a16="http://schemas.microsoft.com/office/drawing/2014/main" id="{AAB02A20-BFEF-47B2-AFAB-9AE17E818E9B}"/>
              </a:ext>
            </a:extLst>
          </p:cNvPr>
          <p:cNvCxnSpPr>
            <a:cxnSpLocks/>
          </p:cNvCxnSpPr>
          <p:nvPr/>
        </p:nvCxnSpPr>
        <p:spPr>
          <a:xfrm flipV="1">
            <a:off x="5807277" y="4032313"/>
            <a:ext cx="459708" cy="14220"/>
          </a:xfrm>
          <a:prstGeom prst="line">
            <a:avLst/>
          </a:prstGeom>
          <a:ln w="38100">
            <a:solidFill>
              <a:srgbClr val="74113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A6B211-694B-44A8-AA2A-F69FF5C776F1}"/>
              </a:ext>
            </a:extLst>
          </p:cNvPr>
          <p:cNvCxnSpPr>
            <a:cxnSpLocks/>
          </p:cNvCxnSpPr>
          <p:nvPr/>
        </p:nvCxnSpPr>
        <p:spPr>
          <a:xfrm>
            <a:off x="5807277" y="3423506"/>
            <a:ext cx="16824" cy="641377"/>
          </a:xfrm>
          <a:prstGeom prst="line">
            <a:avLst/>
          </a:prstGeom>
          <a:ln w="38100">
            <a:solidFill>
              <a:srgbClr val="74113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AD2F376-2E42-4069-BF10-F5C5428E6221}"/>
              </a:ext>
            </a:extLst>
          </p:cNvPr>
          <p:cNvCxnSpPr>
            <a:cxnSpLocks/>
          </p:cNvCxnSpPr>
          <p:nvPr/>
        </p:nvCxnSpPr>
        <p:spPr>
          <a:xfrm flipH="1">
            <a:off x="3663056" y="3429000"/>
            <a:ext cx="2161045" cy="42027"/>
          </a:xfrm>
          <a:prstGeom prst="line">
            <a:avLst/>
          </a:prstGeom>
          <a:ln w="38100">
            <a:solidFill>
              <a:srgbClr val="74113D"/>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object, kit, drawing, clock&#10;&#10;Description automatically generated">
            <a:extLst>
              <a:ext uri="{FF2B5EF4-FFF2-40B4-BE49-F238E27FC236}">
                <a16:creationId xmlns:a16="http://schemas.microsoft.com/office/drawing/2014/main" id="{3356E08C-72AA-4525-A25B-3786D27CB5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6985" y="3711009"/>
            <a:ext cx="642608" cy="642608"/>
          </a:xfrm>
          <a:prstGeom prst="rect">
            <a:avLst/>
          </a:prstGeom>
        </p:spPr>
      </p:pic>
      <p:sp>
        <p:nvSpPr>
          <p:cNvPr id="51" name="Text Placeholder 35">
            <a:extLst>
              <a:ext uri="{FF2B5EF4-FFF2-40B4-BE49-F238E27FC236}">
                <a16:creationId xmlns:a16="http://schemas.microsoft.com/office/drawing/2014/main" id="{13609489-1CE1-4CC5-B856-B74E302A08D2}"/>
              </a:ext>
            </a:extLst>
          </p:cNvPr>
          <p:cNvSpPr txBox="1">
            <a:spLocks/>
          </p:cNvSpPr>
          <p:nvPr/>
        </p:nvSpPr>
        <p:spPr>
          <a:xfrm>
            <a:off x="7000551" y="4697683"/>
            <a:ext cx="4981372" cy="12262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latin typeface="Gill Sans MT" panose="020B0502020104020203" pitchFamily="34" charset="0"/>
                <a:ea typeface="Tahoma" panose="020B0604030504040204" pitchFamily="34" charset="0"/>
                <a:cs typeface="Tahoma" panose="020B0604030504040204" pitchFamily="34" charset="0"/>
              </a:rPr>
              <a:t>Physicians, Clinical Team: </a:t>
            </a:r>
            <a:r>
              <a:rPr lang="en-US" sz="1700" dirty="0">
                <a:latin typeface="Gill Sans MT" panose="020B0502020104020203" pitchFamily="34" charset="0"/>
                <a:ea typeface="Tahoma" panose="020B0604030504040204" pitchFamily="34" charset="0"/>
                <a:cs typeface="Tahoma" panose="020B0604030504040204" pitchFamily="34" charset="0"/>
              </a:rPr>
              <a:t>Two or more providers including primary and specialty care and support staff who care for patients. </a:t>
            </a:r>
          </a:p>
        </p:txBody>
      </p:sp>
      <p:cxnSp>
        <p:nvCxnSpPr>
          <p:cNvPr id="52" name="Straight Connector 51">
            <a:extLst>
              <a:ext uri="{FF2B5EF4-FFF2-40B4-BE49-F238E27FC236}">
                <a16:creationId xmlns:a16="http://schemas.microsoft.com/office/drawing/2014/main" id="{FDDEA640-0AFB-49FA-99AC-B486BC1A1E83}"/>
              </a:ext>
            </a:extLst>
          </p:cNvPr>
          <p:cNvCxnSpPr>
            <a:cxnSpLocks/>
          </p:cNvCxnSpPr>
          <p:nvPr/>
        </p:nvCxnSpPr>
        <p:spPr>
          <a:xfrm flipV="1">
            <a:off x="5803071" y="4900683"/>
            <a:ext cx="459708" cy="14220"/>
          </a:xfrm>
          <a:prstGeom prst="line">
            <a:avLst/>
          </a:prstGeom>
          <a:ln w="38100">
            <a:solidFill>
              <a:srgbClr val="74113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7FC5947-D5BC-4A64-AD97-4898CAC6AE16}"/>
              </a:ext>
            </a:extLst>
          </p:cNvPr>
          <p:cNvCxnSpPr>
            <a:cxnSpLocks/>
          </p:cNvCxnSpPr>
          <p:nvPr/>
        </p:nvCxnSpPr>
        <p:spPr>
          <a:xfrm>
            <a:off x="5790453" y="4389085"/>
            <a:ext cx="12618" cy="525818"/>
          </a:xfrm>
          <a:prstGeom prst="line">
            <a:avLst/>
          </a:prstGeom>
          <a:ln w="38100">
            <a:solidFill>
              <a:srgbClr val="74113D"/>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40054A1-5860-4425-9748-C78042FEEE4E}"/>
              </a:ext>
            </a:extLst>
          </p:cNvPr>
          <p:cNvCxnSpPr>
            <a:cxnSpLocks/>
          </p:cNvCxnSpPr>
          <p:nvPr/>
        </p:nvCxnSpPr>
        <p:spPr>
          <a:xfrm flipH="1">
            <a:off x="3646232" y="4394579"/>
            <a:ext cx="2161045" cy="42027"/>
          </a:xfrm>
          <a:prstGeom prst="line">
            <a:avLst/>
          </a:prstGeom>
          <a:ln w="38100">
            <a:solidFill>
              <a:srgbClr val="74113D"/>
            </a:solidFill>
          </a:ln>
        </p:spPr>
        <p:style>
          <a:lnRef idx="1">
            <a:schemeClr val="accent1"/>
          </a:lnRef>
          <a:fillRef idx="0">
            <a:schemeClr val="accent1"/>
          </a:fillRef>
          <a:effectRef idx="0">
            <a:schemeClr val="accent1"/>
          </a:effectRef>
          <a:fontRef idx="minor">
            <a:schemeClr val="tx1"/>
          </a:fontRef>
        </p:style>
      </p:cxnSp>
      <p:pic>
        <p:nvPicPr>
          <p:cNvPr id="59" name="Picture 58" descr="A picture containing drawing&#10;&#10;Description automatically generated">
            <a:extLst>
              <a:ext uri="{FF2B5EF4-FFF2-40B4-BE49-F238E27FC236}">
                <a16:creationId xmlns:a16="http://schemas.microsoft.com/office/drawing/2014/main" id="{FE7F7827-7900-464A-8C90-7291B8A195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2779" y="4607819"/>
            <a:ext cx="642608" cy="642608"/>
          </a:xfrm>
          <a:prstGeom prst="rect">
            <a:avLst/>
          </a:prstGeom>
        </p:spPr>
      </p:pic>
      <p:sp>
        <p:nvSpPr>
          <p:cNvPr id="60" name="Text Placeholder 35">
            <a:extLst>
              <a:ext uri="{FF2B5EF4-FFF2-40B4-BE49-F238E27FC236}">
                <a16:creationId xmlns:a16="http://schemas.microsoft.com/office/drawing/2014/main" id="{743D1540-A255-4476-9EC6-B29ABA6244F8}"/>
              </a:ext>
            </a:extLst>
          </p:cNvPr>
          <p:cNvSpPr txBox="1">
            <a:spLocks/>
          </p:cNvSpPr>
          <p:nvPr/>
        </p:nvSpPr>
        <p:spPr>
          <a:xfrm>
            <a:off x="7000551" y="5666996"/>
            <a:ext cx="4981372" cy="12262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1" dirty="0">
                <a:latin typeface="Gill Sans MT" panose="020B0502020104020203" pitchFamily="34" charset="0"/>
                <a:ea typeface="Tahoma" panose="020B0604030504040204" pitchFamily="34" charset="0"/>
                <a:cs typeface="Tahoma" panose="020B0604030504040204" pitchFamily="34" charset="0"/>
              </a:rPr>
              <a:t>Individuals: </a:t>
            </a:r>
            <a:r>
              <a:rPr lang="en-US" sz="1700" dirty="0">
                <a:latin typeface="Gill Sans MT" panose="020B0502020104020203" pitchFamily="34" charset="0"/>
                <a:ea typeface="Tahoma" panose="020B0604030504040204" pitchFamily="34" charset="0"/>
                <a:cs typeface="Tahoma" panose="020B0604030504040204" pitchFamily="34" charset="0"/>
              </a:rPr>
              <a:t>Patients, caregivers, family members, providers. </a:t>
            </a:r>
          </a:p>
        </p:txBody>
      </p:sp>
      <p:cxnSp>
        <p:nvCxnSpPr>
          <p:cNvPr id="61" name="Straight Connector 60">
            <a:extLst>
              <a:ext uri="{FF2B5EF4-FFF2-40B4-BE49-F238E27FC236}">
                <a16:creationId xmlns:a16="http://schemas.microsoft.com/office/drawing/2014/main" id="{D38CA63B-D4E3-4882-91A3-8C2BE9FEADDF}"/>
              </a:ext>
            </a:extLst>
          </p:cNvPr>
          <p:cNvCxnSpPr>
            <a:cxnSpLocks/>
          </p:cNvCxnSpPr>
          <p:nvPr/>
        </p:nvCxnSpPr>
        <p:spPr>
          <a:xfrm>
            <a:off x="3623390" y="5781339"/>
            <a:ext cx="2599723" cy="0"/>
          </a:xfrm>
          <a:prstGeom prst="line">
            <a:avLst/>
          </a:prstGeom>
          <a:ln w="38100">
            <a:solidFill>
              <a:srgbClr val="74113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64" descr="A picture containing drawing, food, room&#10;&#10;Description automatically generated">
            <a:extLst>
              <a:ext uri="{FF2B5EF4-FFF2-40B4-BE49-F238E27FC236}">
                <a16:creationId xmlns:a16="http://schemas.microsoft.com/office/drawing/2014/main" id="{32CB6988-5CA7-4475-ACBA-2F6035A8B6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8215" y="5457722"/>
            <a:ext cx="647234" cy="647234"/>
          </a:xfrm>
          <a:prstGeom prst="rect">
            <a:avLst/>
          </a:prstGeom>
        </p:spPr>
      </p:pic>
      <p:sp>
        <p:nvSpPr>
          <p:cNvPr id="2" name="Rectangle 1">
            <a:extLst>
              <a:ext uri="{FF2B5EF4-FFF2-40B4-BE49-F238E27FC236}">
                <a16:creationId xmlns:a16="http://schemas.microsoft.com/office/drawing/2014/main" id="{9298D2D2-5A91-4270-AD11-760CDADC6AD4}"/>
              </a:ext>
            </a:extLst>
          </p:cNvPr>
          <p:cNvSpPr/>
          <p:nvPr/>
        </p:nvSpPr>
        <p:spPr>
          <a:xfrm>
            <a:off x="9907595" y="6201083"/>
            <a:ext cx="250925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rPr>
              <a:t>Bronfenbrenner, 1979</a:t>
            </a:r>
          </a:p>
        </p:txBody>
      </p:sp>
    </p:spTree>
    <p:extLst>
      <p:ext uri="{BB962C8B-B14F-4D97-AF65-F5344CB8AC3E}">
        <p14:creationId xmlns:p14="http://schemas.microsoft.com/office/powerpoint/2010/main" val="642881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A3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1D5A169-2699-4CD0-B7EB-D292467BC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637" y="808844"/>
            <a:ext cx="8924143" cy="5240311"/>
          </a:xfrm>
          <a:prstGeom prst="rect">
            <a:avLst/>
          </a:prstGeom>
        </p:spPr>
      </p:pic>
      <p:sp>
        <p:nvSpPr>
          <p:cNvPr id="3" name="Title 2">
            <a:extLst>
              <a:ext uri="{FF2B5EF4-FFF2-40B4-BE49-F238E27FC236}">
                <a16:creationId xmlns:a16="http://schemas.microsoft.com/office/drawing/2014/main" id="{7F26870C-6272-45A3-9672-A4E398D74C10}"/>
              </a:ext>
            </a:extLst>
          </p:cNvPr>
          <p:cNvSpPr>
            <a:spLocks noGrp="1"/>
          </p:cNvSpPr>
          <p:nvPr>
            <p:ph type="title"/>
          </p:nvPr>
        </p:nvSpPr>
        <p:spPr>
          <a:xfrm>
            <a:off x="640080" y="2074363"/>
            <a:ext cx="2752354" cy="2709275"/>
          </a:xfrm>
          <a:prstGeom prst="ellipse">
            <a:avLst/>
          </a:prstGeom>
          <a:solidFill>
            <a:srgbClr val="363636"/>
          </a:solidFill>
          <a:ln w="174625" cmpd="thinThick">
            <a:solidFill>
              <a:srgbClr val="262626"/>
            </a:solidFill>
          </a:ln>
        </p:spPr>
        <p:txBody>
          <a:bodyPr vert="horz" lIns="91440" tIns="45720" rIns="91440" bIns="45720" rtlCol="0" anchor="ctr">
            <a:normAutofit/>
          </a:bodyPr>
          <a:lstStyle/>
          <a:p>
            <a:pPr algn="ctr"/>
            <a:r>
              <a:rPr lang="en-US" sz="3200" b="0" kern="1200" dirty="0">
                <a:solidFill>
                  <a:srgbClr val="FFFFFF"/>
                </a:solidFill>
                <a:latin typeface="Gill Sans MT" panose="020B0502020104020203" pitchFamily="34" charset="0"/>
                <a:ea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4087535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756424" y="2450943"/>
            <a:ext cx="7070327" cy="2222817"/>
          </a:xfrm>
          <a:noFill/>
        </p:spPr>
        <p:txBody>
          <a:bodyPr/>
          <a:lstStyle/>
          <a:p>
            <a:pPr>
              <a:lnSpc>
                <a:spcPct val="100000"/>
              </a:lnSpc>
              <a:spcBef>
                <a:spcPts val="600"/>
              </a:spcBef>
            </a:pPr>
            <a:r>
              <a:rPr lang="en-US" sz="3600" b="0" dirty="0"/>
              <a:t>Scope of multilevel research in healthcare and public health</a:t>
            </a:r>
            <a:endParaRPr lang="en-US" sz="3600" b="0" i="1" dirty="0"/>
          </a:p>
        </p:txBody>
      </p:sp>
      <p:sp>
        <p:nvSpPr>
          <p:cNvPr id="6" name="Rectangle 5">
            <a:extLst>
              <a:ext uri="{FF2B5EF4-FFF2-40B4-BE49-F238E27FC236}">
                <a16:creationId xmlns:a16="http://schemas.microsoft.com/office/drawing/2014/main" id="{79FF2469-8187-40CF-B565-F33137C49D15}"/>
              </a:ext>
            </a:extLst>
          </p:cNvPr>
          <p:cNvSpPr/>
          <p:nvPr/>
        </p:nvSpPr>
        <p:spPr>
          <a:xfrm>
            <a:off x="1671983" y="3959362"/>
            <a:ext cx="23050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Brian S. Mittman, PhD</a:t>
            </a:r>
          </a:p>
          <a:p>
            <a:pPr algn="ctr"/>
            <a:r>
              <a:rPr lang="en-US" sz="1350" dirty="0"/>
              <a:t>Kaiser Permanente Southern California</a:t>
            </a:r>
          </a:p>
        </p:txBody>
      </p:sp>
      <p:pic>
        <p:nvPicPr>
          <p:cNvPr id="8" name="Picture 7">
            <a:extLst>
              <a:ext uri="{FF2B5EF4-FFF2-40B4-BE49-F238E27FC236}">
                <a16:creationId xmlns:a16="http://schemas.microsoft.com/office/drawing/2014/main" id="{09016E08-28F8-4016-BE4C-6FBF291414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0775" y="2371430"/>
            <a:ext cx="1472279" cy="1544002"/>
          </a:xfrm>
          <a:prstGeom prst="rect">
            <a:avLst/>
          </a:prstGeom>
          <a:ln w="22225">
            <a:solidFill>
              <a:schemeClr val="bg2"/>
            </a:solidFill>
          </a:ln>
        </p:spPr>
      </p:pic>
    </p:spTree>
    <p:extLst>
      <p:ext uri="{BB962C8B-B14F-4D97-AF65-F5344CB8AC3E}">
        <p14:creationId xmlns:p14="http://schemas.microsoft.com/office/powerpoint/2010/main" val="341967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99" y="274329"/>
            <a:ext cx="8570452" cy="808038"/>
          </a:xfrm>
        </p:spPr>
        <p:txBody>
          <a:bodyPr>
            <a:noAutofit/>
          </a:bodyPr>
          <a:lstStyle/>
          <a:p>
            <a:pPr algn="ctr"/>
            <a:r>
              <a:rPr lang="en-US" sz="3200" dirty="0"/>
              <a:t>Why do we need MLIs?</a:t>
            </a:r>
          </a:p>
        </p:txBody>
      </p:sp>
      <p:graphicFrame>
        <p:nvGraphicFramePr>
          <p:cNvPr id="69" name="Diagram 68">
            <a:extLst>
              <a:ext uri="{FF2B5EF4-FFF2-40B4-BE49-F238E27FC236}">
                <a16:creationId xmlns:a16="http://schemas.microsoft.com/office/drawing/2014/main" id="{A741EE4E-FFFC-4C93-8EC1-9212E1D78CBD}"/>
              </a:ext>
            </a:extLst>
          </p:cNvPr>
          <p:cNvGraphicFramePr/>
          <p:nvPr/>
        </p:nvGraphicFramePr>
        <p:xfrm>
          <a:off x="1717848" y="1725858"/>
          <a:ext cx="3895180" cy="3685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3" name="TextBox 102">
            <a:extLst>
              <a:ext uri="{FF2B5EF4-FFF2-40B4-BE49-F238E27FC236}">
                <a16:creationId xmlns:a16="http://schemas.microsoft.com/office/drawing/2014/main" id="{E33D50C3-E13F-40A0-8564-49523B67761D}"/>
              </a:ext>
            </a:extLst>
          </p:cNvPr>
          <p:cNvSpPr txBox="1"/>
          <p:nvPr/>
        </p:nvSpPr>
        <p:spPr>
          <a:xfrm>
            <a:off x="5692540" y="1630018"/>
            <a:ext cx="4781612" cy="4206216"/>
          </a:xfrm>
          <a:prstGeom prst="rect">
            <a:avLst/>
          </a:prstGeom>
          <a:noFill/>
        </p:spPr>
        <p:txBody>
          <a:bodyPr wrap="square" rtlCol="0">
            <a:spAutoFit/>
          </a:bodyPr>
          <a:lstStyle/>
          <a:p>
            <a:pPr>
              <a:lnSpc>
                <a:spcPct val="105000"/>
              </a:lnSpc>
              <a:spcBef>
                <a:spcPts val="600"/>
              </a:spcBef>
            </a:pPr>
            <a:r>
              <a:rPr lang="en-US" dirty="0"/>
              <a:t>Many of the most pressing problems in healthcare delivery and public health are caused by multiple factors at multiple levels</a:t>
            </a:r>
          </a:p>
          <a:p>
            <a:pPr marL="517525" indent="-228600">
              <a:lnSpc>
                <a:spcPct val="105000"/>
              </a:lnSpc>
              <a:spcBef>
                <a:spcPts val="600"/>
              </a:spcBef>
              <a:buFont typeface="Arial" panose="020B0604020202020204" pitchFamily="34" charset="0"/>
              <a:buChar char="•"/>
            </a:pPr>
            <a:r>
              <a:rPr lang="en-US" sz="1700" b="1" dirty="0"/>
              <a:t>Chronic disease </a:t>
            </a:r>
            <a:r>
              <a:rPr lang="en-US" sz="1700" dirty="0"/>
              <a:t>(mis)management</a:t>
            </a:r>
            <a:br>
              <a:rPr lang="en-US" sz="1700" dirty="0"/>
            </a:br>
            <a:r>
              <a:rPr lang="en-US" sz="1700" dirty="0"/>
              <a:t>(patient self-management, MD G/L adherence, health system support, community support)</a:t>
            </a:r>
          </a:p>
          <a:p>
            <a:pPr marL="517525" indent="-228600">
              <a:lnSpc>
                <a:spcPct val="105000"/>
              </a:lnSpc>
              <a:spcBef>
                <a:spcPts val="600"/>
              </a:spcBef>
              <a:buFont typeface="Arial" panose="020B0604020202020204" pitchFamily="34" charset="0"/>
              <a:buChar char="•"/>
            </a:pPr>
            <a:r>
              <a:rPr lang="en-US" sz="1700" b="1" dirty="0"/>
              <a:t>Disease prevention and screening </a:t>
            </a:r>
            <a:r>
              <a:rPr lang="en-US" sz="1700" dirty="0"/>
              <a:t>(patient activation/adherence, MD endorsement, health system SOPs, community norms and support, regulatory support)</a:t>
            </a:r>
          </a:p>
          <a:p>
            <a:pPr marL="517525" indent="-228600">
              <a:lnSpc>
                <a:spcPct val="105000"/>
              </a:lnSpc>
              <a:spcBef>
                <a:spcPts val="600"/>
              </a:spcBef>
              <a:buFont typeface="Arial" panose="020B0604020202020204" pitchFamily="34" charset="0"/>
              <a:buChar char="•"/>
            </a:pPr>
            <a:r>
              <a:rPr lang="en-US" sz="1700" b="1" dirty="0"/>
              <a:t>Patient safety </a:t>
            </a:r>
            <a:r>
              <a:rPr lang="en-US" sz="1700" dirty="0"/>
              <a:t>(clinician/team practices, organizational policies/practices, professional community norms, regulatory factors)</a:t>
            </a:r>
          </a:p>
        </p:txBody>
      </p:sp>
    </p:spTree>
    <p:extLst>
      <p:ext uri="{BB962C8B-B14F-4D97-AF65-F5344CB8AC3E}">
        <p14:creationId xmlns:p14="http://schemas.microsoft.com/office/powerpoint/2010/main" val="3335380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99" y="274329"/>
            <a:ext cx="8570452" cy="808038"/>
          </a:xfrm>
        </p:spPr>
        <p:txBody>
          <a:bodyPr>
            <a:noAutofit/>
          </a:bodyPr>
          <a:lstStyle/>
          <a:p>
            <a:pPr algn="ctr"/>
            <a:r>
              <a:rPr lang="en-US" sz="3200" dirty="0"/>
              <a:t>Which questions should we answer?</a:t>
            </a:r>
          </a:p>
        </p:txBody>
      </p:sp>
      <p:sp>
        <p:nvSpPr>
          <p:cNvPr id="3" name="Rectangle 2"/>
          <p:cNvSpPr>
            <a:spLocks noChangeArrowheads="1"/>
          </p:cNvSpPr>
          <p:nvPr/>
        </p:nvSpPr>
        <p:spPr bwMode="gray">
          <a:xfrm>
            <a:off x="2071687" y="2179637"/>
            <a:ext cx="8039100" cy="3970440"/>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73275" y="1390650"/>
            <a:ext cx="8039100" cy="788988"/>
          </a:xfrm>
          <a:prstGeom prst="rect">
            <a:avLst/>
          </a:prstGeom>
          <a:solidFill>
            <a:schemeClr val="accent1"/>
          </a:solidFill>
          <a:ln>
            <a:noFill/>
          </a:ln>
          <a:effectLst/>
        </p:spPr>
        <p:txBody>
          <a:bodyPr wrap="none" anchor="ctr"/>
          <a:lstStyle/>
          <a:p>
            <a:pPr marL="463550" indent="-463550">
              <a:lnSpc>
                <a:spcPct val="95000"/>
              </a:lnSpc>
              <a:spcBef>
                <a:spcPct val="110000"/>
              </a:spcBef>
            </a:pPr>
            <a:endParaRPr lang="en-US" sz="2400" dirty="0">
              <a:solidFill>
                <a:schemeClr val="bg1"/>
              </a:solidFill>
            </a:endParaRPr>
          </a:p>
        </p:txBody>
      </p:sp>
      <p:sp>
        <p:nvSpPr>
          <p:cNvPr id="6" name="Rectangle 6"/>
          <p:cNvSpPr>
            <a:spLocks noChangeArrowheads="1"/>
          </p:cNvSpPr>
          <p:nvPr/>
        </p:nvSpPr>
        <p:spPr bwMode="gray">
          <a:xfrm>
            <a:off x="5509847" y="2535736"/>
            <a:ext cx="4539029" cy="31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900"/>
              </a:spcBef>
            </a:pPr>
            <a:r>
              <a:rPr lang="en-US" sz="2500" dirty="0"/>
              <a:t>Does it work?  Is it “</a:t>
            </a:r>
            <a:r>
              <a:rPr lang="en-US" sz="2500" i="1" dirty="0"/>
              <a:t>effective</a:t>
            </a:r>
            <a:r>
              <a:rPr lang="en-US" sz="2500" dirty="0"/>
              <a:t>”?</a:t>
            </a:r>
          </a:p>
          <a:p>
            <a:pPr marL="700088" lvl="1" indent="-463550">
              <a:spcBef>
                <a:spcPts val="900"/>
              </a:spcBef>
              <a:buFont typeface="Wingdings" panose="05000000000000000000" pitchFamily="2" charset="2"/>
              <a:buChar char="§"/>
            </a:pPr>
            <a:r>
              <a:rPr lang="en-US" sz="2500" i="1" dirty="0"/>
              <a:t>Should it be approved?  Funded?  Promoted?  Mandated?</a:t>
            </a:r>
          </a:p>
          <a:p>
            <a:pPr marL="700088" lvl="1" indent="-463550">
              <a:spcBef>
                <a:spcPts val="900"/>
              </a:spcBef>
              <a:buFont typeface="Wingdings" panose="05000000000000000000" pitchFamily="2" charset="2"/>
              <a:buChar char="§"/>
            </a:pPr>
            <a:r>
              <a:rPr lang="en-US" sz="2500" i="1" dirty="0"/>
              <a:t>Included in a registry of EBPs?</a:t>
            </a:r>
          </a:p>
          <a:p>
            <a:pPr marL="700088" lvl="1" indent="-463550">
              <a:spcBef>
                <a:spcPts val="900"/>
              </a:spcBef>
              <a:buFont typeface="Wingdings" panose="05000000000000000000" pitchFamily="2" charset="2"/>
              <a:buChar char="§"/>
            </a:pPr>
            <a:r>
              <a:rPr lang="en-US" sz="2500" i="1" dirty="0"/>
              <a:t>Should we use it?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2487922"/>
            <a:ext cx="3294185" cy="3294185"/>
          </a:xfrm>
          <a:prstGeom prst="rect">
            <a:avLst/>
          </a:prstGeom>
        </p:spPr>
      </p:pic>
    </p:spTree>
    <p:extLst>
      <p:ext uri="{BB962C8B-B14F-4D97-AF65-F5344CB8AC3E}">
        <p14:creationId xmlns:p14="http://schemas.microsoft.com/office/powerpoint/2010/main" val="32027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04068" y="2150111"/>
            <a:ext cx="9050867" cy="1694180"/>
          </a:xfrm>
          <a:noFill/>
        </p:spPr>
        <p:txBody>
          <a:bodyPr/>
          <a:lstStyle/>
          <a:p>
            <a:r>
              <a:rPr lang="en-US" sz="4800" b="0" i="1" dirty="0"/>
              <a:t>Introduction an</a:t>
            </a:r>
            <a:r>
              <a:rPr lang="en-US" sz="4800" b="0" dirty="0"/>
              <a:t>d </a:t>
            </a:r>
            <a:r>
              <a:rPr lang="en-US" sz="4800" b="0" i="1" dirty="0"/>
              <a:t>Welcome</a:t>
            </a:r>
            <a:br>
              <a:rPr lang="en-US" dirty="0"/>
            </a:br>
            <a:br>
              <a:rPr lang="en-US" dirty="0"/>
            </a:br>
            <a:endParaRPr lang="en-US" sz="2800" dirty="0"/>
          </a:p>
        </p:txBody>
      </p:sp>
      <p:pic>
        <p:nvPicPr>
          <p:cNvPr id="5" name="Picture 4">
            <a:extLst>
              <a:ext uri="{FF2B5EF4-FFF2-40B4-BE49-F238E27FC236}">
                <a16:creationId xmlns:a16="http://schemas.microsoft.com/office/drawing/2014/main" id="{1420296F-C16D-43FA-BDB4-09B1A8D55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828801"/>
            <a:ext cx="1625601" cy="2336800"/>
          </a:xfrm>
          <a:prstGeom prst="rect">
            <a:avLst/>
          </a:prstGeom>
          <a:ln w="47625">
            <a:solidFill>
              <a:schemeClr val="accent1">
                <a:shade val="50000"/>
              </a:schemeClr>
            </a:solidFill>
          </a:ln>
        </p:spPr>
      </p:pic>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Paul Jacobsen, Ph.D.</a:t>
            </a:r>
            <a:br>
              <a:rPr lang="en-US" dirty="0"/>
            </a:br>
            <a:r>
              <a:rPr lang="en-US" dirty="0"/>
              <a:t>National Cancer Institute</a:t>
            </a:r>
          </a:p>
        </p:txBody>
      </p:sp>
    </p:spTree>
    <p:extLst>
      <p:ext uri="{BB962C8B-B14F-4D97-AF65-F5344CB8AC3E}">
        <p14:creationId xmlns:p14="http://schemas.microsoft.com/office/powerpoint/2010/main" val="2127725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834" y="422290"/>
            <a:ext cx="8589818" cy="808038"/>
          </a:xfrm>
        </p:spPr>
        <p:txBody>
          <a:bodyPr>
            <a:noAutofit/>
          </a:bodyPr>
          <a:lstStyle/>
          <a:p>
            <a:pPr algn="ctr"/>
            <a:r>
              <a:rPr lang="en-US" sz="3200" i="1" dirty="0"/>
              <a:t>“Is the intervention Effective?”</a:t>
            </a:r>
            <a:br>
              <a:rPr lang="en-US" sz="3200" i="1" dirty="0"/>
            </a:br>
            <a:r>
              <a:rPr lang="en-US" sz="3000" dirty="0"/>
              <a:t>How do we (researchers) often answer?</a:t>
            </a:r>
          </a:p>
        </p:txBody>
      </p:sp>
      <p:sp>
        <p:nvSpPr>
          <p:cNvPr id="3" name="Rectangle 2"/>
          <p:cNvSpPr>
            <a:spLocks noChangeArrowheads="1"/>
          </p:cNvSpPr>
          <p:nvPr/>
        </p:nvSpPr>
        <p:spPr bwMode="gray">
          <a:xfrm>
            <a:off x="2019300" y="2179639"/>
            <a:ext cx="8039100" cy="3970439"/>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19300" y="1371600"/>
            <a:ext cx="8039100" cy="788988"/>
          </a:xfrm>
          <a:prstGeom prst="rect">
            <a:avLst/>
          </a:prstGeom>
          <a:solidFill>
            <a:schemeClr val="accent1"/>
          </a:solidFill>
          <a:ln>
            <a:noFill/>
          </a:ln>
          <a:effectLst/>
        </p:spPr>
        <p:txBody>
          <a:bodyPr wrap="none" anchor="ctr"/>
          <a:lstStyle/>
          <a:p>
            <a:endParaRPr lang="en-US"/>
          </a:p>
        </p:txBody>
      </p:sp>
      <p:sp>
        <p:nvSpPr>
          <p:cNvPr id="6" name="Rectangle 6"/>
          <p:cNvSpPr>
            <a:spLocks noChangeArrowheads="1"/>
          </p:cNvSpPr>
          <p:nvPr/>
        </p:nvSpPr>
        <p:spPr bwMode="gray">
          <a:xfrm>
            <a:off x="2159993" y="2545199"/>
            <a:ext cx="776777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27013" indent="-227013">
              <a:spcBef>
                <a:spcPts val="1200"/>
              </a:spcBef>
              <a:buClr>
                <a:schemeClr val="tx2"/>
              </a:buClr>
              <a:buFont typeface="Wingdings" panose="05000000000000000000" pitchFamily="2" charset="2"/>
              <a:buChar char="§"/>
            </a:pPr>
            <a:r>
              <a:rPr lang="en-US" sz="2100" i="1" dirty="0"/>
              <a:t>Do outcomes differ for those receiving the</a:t>
            </a:r>
            <a:br>
              <a:rPr lang="en-US" sz="2100" i="1" dirty="0"/>
            </a:br>
            <a:r>
              <a:rPr lang="en-US" sz="2100" i="1" dirty="0"/>
              <a:t>intervention vs. not (or intervention A vs. B)?</a:t>
            </a:r>
          </a:p>
          <a:p>
            <a:pPr marL="227013" indent="-227013">
              <a:spcBef>
                <a:spcPts val="1200"/>
              </a:spcBef>
              <a:buClr>
                <a:schemeClr val="tx2"/>
              </a:buClr>
              <a:buFont typeface="Wingdings" panose="05000000000000000000" pitchFamily="2" charset="2"/>
              <a:buChar char="§"/>
            </a:pPr>
            <a:r>
              <a:rPr lang="en-US" sz="2100" i="1" dirty="0"/>
              <a:t>Do selected features of intervention settings</a:t>
            </a:r>
            <a:br>
              <a:rPr lang="en-US" sz="2100" i="1" dirty="0"/>
            </a:br>
            <a:r>
              <a:rPr lang="en-US" sz="2100" i="1" dirty="0"/>
              <a:t>and targets influence effects?</a:t>
            </a:r>
          </a:p>
          <a:p>
            <a:pPr marL="227013" indent="-227013">
              <a:spcBef>
                <a:spcPts val="1200"/>
              </a:spcBef>
              <a:buClr>
                <a:schemeClr val="tx2"/>
              </a:buClr>
              <a:buFont typeface="Wingdings" panose="05000000000000000000" pitchFamily="2" charset="2"/>
              <a:buChar char="§"/>
            </a:pPr>
            <a:r>
              <a:rPr lang="en-US" sz="2100" i="1" dirty="0"/>
              <a:t>Gold standard method:  randomize and measure</a:t>
            </a:r>
            <a:br>
              <a:rPr lang="en-US" sz="2100" i="1" dirty="0"/>
            </a:br>
            <a:r>
              <a:rPr lang="en-US" sz="2100" i="1" dirty="0"/>
              <a:t>outcome differences; perform subgroup analyses</a:t>
            </a:r>
            <a:br>
              <a:rPr lang="en-US" sz="2100" i="1" dirty="0"/>
            </a:br>
            <a:r>
              <a:rPr lang="en-US" sz="2100" i="1" dirty="0"/>
              <a:t> ... or use other impact-focused designs</a:t>
            </a:r>
          </a:p>
          <a:p>
            <a:pPr marL="227013" indent="-227013">
              <a:spcBef>
                <a:spcPts val="1200"/>
              </a:spcBef>
              <a:buClr>
                <a:schemeClr val="tx2"/>
              </a:buClr>
              <a:buFont typeface="Wingdings" panose="05000000000000000000" pitchFamily="2" charset="2"/>
              <a:buChar char="§"/>
            </a:pPr>
            <a:r>
              <a:rPr lang="en-US" sz="2100" i="1" dirty="0"/>
              <a:t>Focus is on </a:t>
            </a:r>
            <a:r>
              <a:rPr lang="en-US" sz="2100" b="1" i="1" u="sng" dirty="0"/>
              <a:t>impact</a:t>
            </a:r>
          </a:p>
        </p:txBody>
      </p:sp>
      <p:pic>
        <p:nvPicPr>
          <p:cNvPr id="9" name="Picture 8"/>
          <p:cNvPicPr/>
          <p:nvPr/>
        </p:nvPicPr>
        <p:blipFill rotWithShape="1">
          <a:blip r:embed="rId2">
            <a:extLst>
              <a:ext uri="{28A0092B-C50C-407E-A947-70E740481C1C}">
                <a14:useLocalDpi xmlns:a14="http://schemas.microsoft.com/office/drawing/2010/main" val="0"/>
              </a:ext>
            </a:extLst>
          </a:blip>
          <a:srcRect/>
          <a:stretch/>
        </p:blipFill>
        <p:spPr bwMode="auto">
          <a:xfrm>
            <a:off x="8339711" y="2841563"/>
            <a:ext cx="1704975" cy="32937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21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99" y="274329"/>
            <a:ext cx="8570452" cy="808038"/>
          </a:xfrm>
        </p:spPr>
        <p:txBody>
          <a:bodyPr>
            <a:noAutofit/>
          </a:bodyPr>
          <a:lstStyle/>
          <a:p>
            <a:pPr algn="ctr"/>
            <a:r>
              <a:rPr lang="en-US" sz="3200" dirty="0"/>
              <a:t>Are our answers useful?</a:t>
            </a:r>
          </a:p>
        </p:txBody>
      </p:sp>
      <p:sp>
        <p:nvSpPr>
          <p:cNvPr id="3" name="Rectangle 2"/>
          <p:cNvSpPr>
            <a:spLocks noChangeArrowheads="1"/>
          </p:cNvSpPr>
          <p:nvPr/>
        </p:nvSpPr>
        <p:spPr bwMode="gray">
          <a:xfrm>
            <a:off x="2013072" y="2179637"/>
            <a:ext cx="8039100" cy="3970440"/>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09775" y="1390650"/>
            <a:ext cx="8039100" cy="788988"/>
          </a:xfrm>
          <a:prstGeom prst="rect">
            <a:avLst/>
          </a:prstGeom>
          <a:solidFill>
            <a:schemeClr val="accent1"/>
          </a:solidFill>
          <a:ln>
            <a:noFill/>
          </a:ln>
          <a:effectLst/>
        </p:spPr>
        <p:txBody>
          <a:bodyPr wrap="none" anchor="ctr"/>
          <a:lstStyle/>
          <a:p>
            <a:pPr marL="463550" indent="-463550">
              <a:lnSpc>
                <a:spcPct val="95000"/>
              </a:lnSpc>
              <a:spcBef>
                <a:spcPct val="110000"/>
              </a:spcBef>
            </a:pPr>
            <a:endParaRPr lang="en-US" sz="2400" dirty="0">
              <a:solidFill>
                <a:schemeClr val="bg1"/>
              </a:solidFill>
            </a:endParaRPr>
          </a:p>
        </p:txBody>
      </p:sp>
      <p:sp>
        <p:nvSpPr>
          <p:cNvPr id="6" name="Rectangle 6"/>
          <p:cNvSpPr>
            <a:spLocks noChangeArrowheads="1"/>
          </p:cNvSpPr>
          <p:nvPr/>
        </p:nvSpPr>
        <p:spPr bwMode="gray">
          <a:xfrm>
            <a:off x="2110155" y="2184045"/>
            <a:ext cx="7915274" cy="319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900"/>
              </a:spcBef>
            </a:pPr>
            <a:r>
              <a:rPr lang="en-US" sz="2500" dirty="0">
                <a:solidFill>
                  <a:srgbClr val="FF0000"/>
                </a:solidFill>
              </a:rPr>
              <a:t>Does it work?  Is it “effective”?</a:t>
            </a:r>
          </a:p>
          <a:p>
            <a:pPr marL="234950" lvl="1" indent="-234950">
              <a:spcBef>
                <a:spcPts val="900"/>
              </a:spcBef>
              <a:buFont typeface="Wingdings" panose="05000000000000000000" pitchFamily="2" charset="2"/>
              <a:buChar char="§"/>
            </a:pPr>
            <a:r>
              <a:rPr lang="en-US" sz="2200" dirty="0"/>
              <a:t>For some drugs, the answer is “Yes, for many/most patients” (but </a:t>
            </a:r>
            <a:r>
              <a:rPr lang="en-US" sz="2200" i="1" dirty="0" err="1"/>
              <a:t>cf</a:t>
            </a:r>
            <a:r>
              <a:rPr lang="en-US" sz="2200" dirty="0"/>
              <a:t> precision medicine)</a:t>
            </a:r>
          </a:p>
          <a:p>
            <a:pPr marL="234950" lvl="1" indent="-234950">
              <a:spcBef>
                <a:spcPts val="900"/>
              </a:spcBef>
              <a:buFont typeface="Wingdings" panose="05000000000000000000" pitchFamily="2" charset="2"/>
              <a:buChar char="§"/>
            </a:pPr>
            <a:r>
              <a:rPr lang="en-US" sz="2200" dirty="0"/>
              <a:t>For </a:t>
            </a:r>
            <a:r>
              <a:rPr lang="en-US" sz="2200" i="1" dirty="0"/>
              <a:t>robust</a:t>
            </a:r>
            <a:r>
              <a:rPr lang="en-US" sz="2200" dirty="0"/>
              <a:t> MLIs (e.g., some health promotion programs, healthcare delivery innovations) the</a:t>
            </a:r>
            <a:br>
              <a:rPr lang="en-US" sz="2200" dirty="0"/>
            </a:br>
            <a:r>
              <a:rPr lang="en-US" sz="2200" dirty="0"/>
              <a:t>answer is “Yes, often enough”</a:t>
            </a:r>
          </a:p>
          <a:p>
            <a:pPr marL="234950" lvl="1" indent="-234950">
              <a:spcBef>
                <a:spcPts val="900"/>
              </a:spcBef>
              <a:buFont typeface="Wingdings" panose="05000000000000000000" pitchFamily="2" charset="2"/>
              <a:buChar char="§"/>
            </a:pPr>
            <a:r>
              <a:rPr lang="en-US" sz="2200" dirty="0"/>
              <a:t>For </a:t>
            </a:r>
            <a:r>
              <a:rPr lang="en-US" sz="2200" i="1" dirty="0"/>
              <a:t>most</a:t>
            </a:r>
            <a:r>
              <a:rPr lang="en-US" sz="2200" dirty="0"/>
              <a:t> MLIs, the answer is</a:t>
            </a:r>
            <a:br>
              <a:rPr lang="en-US" sz="2200" dirty="0"/>
            </a:br>
            <a:r>
              <a:rPr lang="en-US" sz="2200" dirty="0"/>
              <a:t>“sometimes…it depends”</a:t>
            </a:r>
          </a:p>
        </p:txBody>
      </p:sp>
      <p:pic>
        <p:nvPicPr>
          <p:cNvPr id="1026" name="Picture 2" descr="Yes No Maybe Signpost Showing Voting Decision Or Evaluati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44862" y="3863643"/>
            <a:ext cx="3204307" cy="240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36867" y="321319"/>
            <a:ext cx="8640182" cy="879475"/>
          </a:xfrm>
          <a:noFill/>
        </p:spPr>
        <p:txBody>
          <a:bodyPr>
            <a:noAutofit/>
          </a:bodyPr>
          <a:lstStyle/>
          <a:p>
            <a:pPr algn="ctr" eaLnBrk="1" hangingPunct="1"/>
            <a:r>
              <a:rPr lang="en-US" sz="3000" dirty="0"/>
              <a:t>MLI trial results, scenario 1:</a:t>
            </a:r>
            <a:br>
              <a:rPr lang="en-US" sz="3000" dirty="0"/>
            </a:br>
            <a:r>
              <a:rPr lang="en-US" sz="3000" i="1" dirty="0"/>
              <a:t>Strong effects, moderate variance</a:t>
            </a:r>
          </a:p>
        </p:txBody>
      </p:sp>
      <p:sp>
        <p:nvSpPr>
          <p:cNvPr id="2049" name="Rectangle 1"/>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endParaRPr>
          </a:p>
        </p:txBody>
      </p:sp>
      <p:graphicFrame>
        <p:nvGraphicFramePr>
          <p:cNvPr id="6" name="Table 5"/>
          <p:cNvGraphicFramePr>
            <a:graphicFrameLocks noGrp="1"/>
          </p:cNvGraphicFramePr>
          <p:nvPr/>
        </p:nvGraphicFramePr>
        <p:xfrm>
          <a:off x="2463364" y="1879311"/>
          <a:ext cx="7310664" cy="4232787"/>
        </p:xfrm>
        <a:graphic>
          <a:graphicData uri="http://schemas.openxmlformats.org/drawingml/2006/table">
            <a:tbl>
              <a:tblPr/>
              <a:tblGrid>
                <a:gridCol w="331049">
                  <a:extLst>
                    <a:ext uri="{9D8B030D-6E8A-4147-A177-3AD203B41FA5}">
                      <a16:colId xmlns:a16="http://schemas.microsoft.com/office/drawing/2014/main" val="20000"/>
                    </a:ext>
                  </a:extLst>
                </a:gridCol>
                <a:gridCol w="331049">
                  <a:extLst>
                    <a:ext uri="{9D8B030D-6E8A-4147-A177-3AD203B41FA5}">
                      <a16:colId xmlns:a16="http://schemas.microsoft.com/office/drawing/2014/main" val="20001"/>
                    </a:ext>
                  </a:extLst>
                </a:gridCol>
                <a:gridCol w="331049">
                  <a:extLst>
                    <a:ext uri="{9D8B030D-6E8A-4147-A177-3AD203B41FA5}">
                      <a16:colId xmlns:a16="http://schemas.microsoft.com/office/drawing/2014/main" val="20002"/>
                    </a:ext>
                  </a:extLst>
                </a:gridCol>
                <a:gridCol w="331049">
                  <a:extLst>
                    <a:ext uri="{9D8B030D-6E8A-4147-A177-3AD203B41FA5}">
                      <a16:colId xmlns:a16="http://schemas.microsoft.com/office/drawing/2014/main" val="20003"/>
                    </a:ext>
                  </a:extLst>
                </a:gridCol>
                <a:gridCol w="331049">
                  <a:extLst>
                    <a:ext uri="{9D8B030D-6E8A-4147-A177-3AD203B41FA5}">
                      <a16:colId xmlns:a16="http://schemas.microsoft.com/office/drawing/2014/main" val="20004"/>
                    </a:ext>
                  </a:extLst>
                </a:gridCol>
                <a:gridCol w="344842">
                  <a:extLst>
                    <a:ext uri="{9D8B030D-6E8A-4147-A177-3AD203B41FA5}">
                      <a16:colId xmlns:a16="http://schemas.microsoft.com/office/drawing/2014/main" val="20005"/>
                    </a:ext>
                  </a:extLst>
                </a:gridCol>
                <a:gridCol w="344842">
                  <a:extLst>
                    <a:ext uri="{9D8B030D-6E8A-4147-A177-3AD203B41FA5}">
                      <a16:colId xmlns:a16="http://schemas.microsoft.com/office/drawing/2014/main" val="20006"/>
                    </a:ext>
                  </a:extLst>
                </a:gridCol>
                <a:gridCol w="331049">
                  <a:extLst>
                    <a:ext uri="{9D8B030D-6E8A-4147-A177-3AD203B41FA5}">
                      <a16:colId xmlns:a16="http://schemas.microsoft.com/office/drawing/2014/main" val="20007"/>
                    </a:ext>
                  </a:extLst>
                </a:gridCol>
                <a:gridCol w="331049">
                  <a:extLst>
                    <a:ext uri="{9D8B030D-6E8A-4147-A177-3AD203B41FA5}">
                      <a16:colId xmlns:a16="http://schemas.microsoft.com/office/drawing/2014/main" val="20008"/>
                    </a:ext>
                  </a:extLst>
                </a:gridCol>
                <a:gridCol w="331049">
                  <a:extLst>
                    <a:ext uri="{9D8B030D-6E8A-4147-A177-3AD203B41FA5}">
                      <a16:colId xmlns:a16="http://schemas.microsoft.com/office/drawing/2014/main" val="20009"/>
                    </a:ext>
                  </a:extLst>
                </a:gridCol>
                <a:gridCol w="331049">
                  <a:extLst>
                    <a:ext uri="{9D8B030D-6E8A-4147-A177-3AD203B41FA5}">
                      <a16:colId xmlns:a16="http://schemas.microsoft.com/office/drawing/2014/main" val="20010"/>
                    </a:ext>
                  </a:extLst>
                </a:gridCol>
                <a:gridCol w="331049">
                  <a:extLst>
                    <a:ext uri="{9D8B030D-6E8A-4147-A177-3AD203B41FA5}">
                      <a16:colId xmlns:a16="http://schemas.microsoft.com/office/drawing/2014/main" val="20011"/>
                    </a:ext>
                  </a:extLst>
                </a:gridCol>
                <a:gridCol w="331049">
                  <a:extLst>
                    <a:ext uri="{9D8B030D-6E8A-4147-A177-3AD203B41FA5}">
                      <a16:colId xmlns:a16="http://schemas.microsoft.com/office/drawing/2014/main" val="20012"/>
                    </a:ext>
                  </a:extLst>
                </a:gridCol>
                <a:gridCol w="331049">
                  <a:extLst>
                    <a:ext uri="{9D8B030D-6E8A-4147-A177-3AD203B41FA5}">
                      <a16:colId xmlns:a16="http://schemas.microsoft.com/office/drawing/2014/main" val="20013"/>
                    </a:ext>
                  </a:extLst>
                </a:gridCol>
                <a:gridCol w="331049">
                  <a:extLst>
                    <a:ext uri="{9D8B030D-6E8A-4147-A177-3AD203B41FA5}">
                      <a16:colId xmlns:a16="http://schemas.microsoft.com/office/drawing/2014/main" val="20014"/>
                    </a:ext>
                  </a:extLst>
                </a:gridCol>
                <a:gridCol w="331049">
                  <a:extLst>
                    <a:ext uri="{9D8B030D-6E8A-4147-A177-3AD203B41FA5}">
                      <a16:colId xmlns:a16="http://schemas.microsoft.com/office/drawing/2014/main" val="20015"/>
                    </a:ext>
                  </a:extLst>
                </a:gridCol>
                <a:gridCol w="331049">
                  <a:extLst>
                    <a:ext uri="{9D8B030D-6E8A-4147-A177-3AD203B41FA5}">
                      <a16:colId xmlns:a16="http://schemas.microsoft.com/office/drawing/2014/main" val="20016"/>
                    </a:ext>
                  </a:extLst>
                </a:gridCol>
                <a:gridCol w="331049">
                  <a:extLst>
                    <a:ext uri="{9D8B030D-6E8A-4147-A177-3AD203B41FA5}">
                      <a16:colId xmlns:a16="http://schemas.microsoft.com/office/drawing/2014/main" val="20017"/>
                    </a:ext>
                  </a:extLst>
                </a:gridCol>
                <a:gridCol w="331049">
                  <a:extLst>
                    <a:ext uri="{9D8B030D-6E8A-4147-A177-3AD203B41FA5}">
                      <a16:colId xmlns:a16="http://schemas.microsoft.com/office/drawing/2014/main" val="20018"/>
                    </a:ext>
                  </a:extLst>
                </a:gridCol>
                <a:gridCol w="331049">
                  <a:extLst>
                    <a:ext uri="{9D8B030D-6E8A-4147-A177-3AD203B41FA5}">
                      <a16:colId xmlns:a16="http://schemas.microsoft.com/office/drawing/2014/main" val="20019"/>
                    </a:ext>
                  </a:extLst>
                </a:gridCol>
                <a:gridCol w="331049">
                  <a:extLst>
                    <a:ext uri="{9D8B030D-6E8A-4147-A177-3AD203B41FA5}">
                      <a16:colId xmlns:a16="http://schemas.microsoft.com/office/drawing/2014/main" val="20020"/>
                    </a:ext>
                  </a:extLst>
                </a:gridCol>
                <a:gridCol w="331049">
                  <a:extLst>
                    <a:ext uri="{9D8B030D-6E8A-4147-A177-3AD203B41FA5}">
                      <a16:colId xmlns:a16="http://schemas.microsoft.com/office/drawing/2014/main" val="20021"/>
                    </a:ext>
                  </a:extLst>
                </a:gridCol>
              </a:tblGrid>
              <a:tr h="384023">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r>
                        <a:rPr lang="en-US" sz="1200">
                          <a:latin typeface="Arial Narrow"/>
                          <a:ea typeface="Calibri"/>
                          <a:cs typeface="Arial"/>
                        </a:rPr>
                        <a:t>18</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9">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0"/>
                  </a:ext>
                </a:extLst>
              </a:tr>
              <a:tr h="384023">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r>
                        <a:rPr lang="en-US" sz="1200">
                          <a:latin typeface="Arial Narrow"/>
                          <a:ea typeface="Calibri"/>
                          <a:cs typeface="Arial"/>
                        </a:rPr>
                        <a:t>16</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1"/>
                  </a:ext>
                </a:extLst>
              </a:tr>
              <a:tr h="384023">
                <a:tc rowSpan="6">
                  <a:txBody>
                    <a:bodyPr/>
                    <a:lstStyle/>
                    <a:p>
                      <a:pPr marL="71755" marR="71755" algn="ctr">
                        <a:lnSpc>
                          <a:spcPct val="115000"/>
                        </a:lnSpc>
                        <a:spcBef>
                          <a:spcPts val="0"/>
                        </a:spcBef>
                        <a:spcAft>
                          <a:spcPts val="0"/>
                        </a:spcAft>
                      </a:pPr>
                      <a:r>
                        <a:rPr lang="en-US" sz="1600" dirty="0">
                          <a:latin typeface="Arial"/>
                          <a:ea typeface="Calibri"/>
                          <a:cs typeface="Times New Roman"/>
                        </a:rPr>
                        <a:t>Number of Sites</a:t>
                      </a:r>
                      <a:endParaRPr lang="en-US" sz="1100" dirty="0">
                        <a:latin typeface="Calibri"/>
                        <a:ea typeface="Calibri"/>
                        <a:cs typeface="Times New Roman"/>
                      </a:endParaRPr>
                    </a:p>
                  </a:txBody>
                  <a:tcPr marL="42203" marR="42203" marT="0" marB="0" vert="vert270">
                    <a:lnL>
                      <a:noFill/>
                    </a:lnL>
                    <a:lnR>
                      <a:noFill/>
                    </a:lnR>
                    <a:lnT>
                      <a:noFill/>
                    </a:lnT>
                    <a:lnB>
                      <a:noFill/>
                    </a:lnB>
                  </a:tcPr>
                </a:tc>
                <a:tc>
                  <a:txBody>
                    <a:bodyPr/>
                    <a:lstStyle/>
                    <a:p>
                      <a:pPr marL="0" marR="0" algn="ctr">
                        <a:lnSpc>
                          <a:spcPct val="115000"/>
                        </a:lnSpc>
                        <a:spcBef>
                          <a:spcPts val="0"/>
                        </a:spcBef>
                        <a:spcAft>
                          <a:spcPts val="0"/>
                        </a:spcAft>
                      </a:pPr>
                      <a:r>
                        <a:rPr lang="en-US" sz="1200">
                          <a:latin typeface="Arial Narrow"/>
                          <a:ea typeface="Calibri"/>
                          <a:cs typeface="Arial"/>
                        </a:rPr>
                        <a:t>14</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2"/>
                  </a:ext>
                </a:extLst>
              </a:tr>
              <a:tr h="384023">
                <a:tc vMerge="1">
                  <a:txBody>
                    <a:bodyPr/>
                    <a:lstStyle/>
                    <a:p>
                      <a:endParaRPr lang="en-US"/>
                    </a:p>
                  </a:txBody>
                  <a:tcPr/>
                </a:tc>
                <a:tc>
                  <a:txBody>
                    <a:bodyPr/>
                    <a:lstStyle/>
                    <a:p>
                      <a:pPr marL="0" marR="0" algn="ctr">
                        <a:lnSpc>
                          <a:spcPct val="115000"/>
                        </a:lnSpc>
                        <a:spcBef>
                          <a:spcPts val="0"/>
                        </a:spcBef>
                        <a:spcAft>
                          <a:spcPts val="0"/>
                        </a:spcAft>
                      </a:pPr>
                      <a:r>
                        <a:rPr lang="en-US" sz="1200" dirty="0">
                          <a:latin typeface="Arial Narrow"/>
                          <a:ea typeface="Calibri"/>
                          <a:cs typeface="Arial"/>
                        </a:rPr>
                        <a:t>12</a:t>
                      </a:r>
                      <a:endParaRPr lang="en-US" sz="1100" dirty="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3"/>
                  </a:ext>
                </a:extLst>
              </a:tr>
              <a:tr h="384023">
                <a:tc vMerge="1">
                  <a:txBody>
                    <a:bodyPr/>
                    <a:lstStyle/>
                    <a:p>
                      <a:endParaRPr lang="en-US"/>
                    </a:p>
                  </a:txBody>
                  <a:tcPr/>
                </a:tc>
                <a:tc>
                  <a:txBody>
                    <a:bodyPr/>
                    <a:lstStyle/>
                    <a:p>
                      <a:pPr marL="0" marR="0" algn="ctr">
                        <a:lnSpc>
                          <a:spcPct val="115000"/>
                        </a:lnSpc>
                        <a:spcBef>
                          <a:spcPts val="0"/>
                        </a:spcBef>
                        <a:spcAft>
                          <a:spcPts val="0"/>
                        </a:spcAft>
                      </a:pPr>
                      <a:r>
                        <a:rPr lang="en-US" sz="1200">
                          <a:latin typeface="Arial Narrow"/>
                          <a:ea typeface="Calibri"/>
                          <a:cs typeface="Arial"/>
                        </a:rPr>
                        <a:t>10</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4"/>
                  </a:ext>
                </a:extLst>
              </a:tr>
              <a:tr h="384023">
                <a:tc vMerge="1">
                  <a:txBody>
                    <a:bodyPr/>
                    <a:lstStyle/>
                    <a:p>
                      <a:endParaRPr lang="en-US"/>
                    </a:p>
                  </a:txBody>
                  <a:tcPr/>
                </a:tc>
                <a:tc>
                  <a:txBody>
                    <a:bodyPr/>
                    <a:lstStyle/>
                    <a:p>
                      <a:pPr marL="0" marR="0" algn="ctr">
                        <a:lnSpc>
                          <a:spcPct val="115000"/>
                        </a:lnSpc>
                        <a:spcBef>
                          <a:spcPts val="0"/>
                        </a:spcBef>
                        <a:spcAft>
                          <a:spcPts val="0"/>
                        </a:spcAft>
                      </a:pPr>
                      <a:r>
                        <a:rPr lang="en-US" sz="1200">
                          <a:latin typeface="Arial Narrow"/>
                          <a:ea typeface="Calibri"/>
                          <a:cs typeface="Arial"/>
                        </a:rPr>
                        <a:t>8</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5"/>
                  </a:ext>
                </a:extLst>
              </a:tr>
              <a:tr h="384023">
                <a:tc vMerge="1">
                  <a:txBody>
                    <a:bodyPr/>
                    <a:lstStyle/>
                    <a:p>
                      <a:endParaRPr lang="en-US"/>
                    </a:p>
                  </a:txBody>
                  <a:tcPr/>
                </a:tc>
                <a:tc>
                  <a:txBody>
                    <a:bodyPr/>
                    <a:lstStyle/>
                    <a:p>
                      <a:pPr marL="0" marR="0" algn="ctr">
                        <a:lnSpc>
                          <a:spcPct val="115000"/>
                        </a:lnSpc>
                        <a:spcBef>
                          <a:spcPts val="0"/>
                        </a:spcBef>
                        <a:spcAft>
                          <a:spcPts val="0"/>
                        </a:spcAft>
                      </a:pPr>
                      <a:r>
                        <a:rPr lang="en-US" sz="1200">
                          <a:latin typeface="Arial Narrow"/>
                          <a:ea typeface="Calibri"/>
                          <a:cs typeface="Arial"/>
                        </a:rPr>
                        <a:t>6</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6"/>
                  </a:ext>
                </a:extLst>
              </a:tr>
              <a:tr h="384023">
                <a:tc vMerge="1">
                  <a:txBody>
                    <a:bodyPr/>
                    <a:lstStyle/>
                    <a:p>
                      <a:endParaRPr lang="en-US"/>
                    </a:p>
                  </a:txBody>
                  <a:tcPr/>
                </a:tc>
                <a:tc>
                  <a:txBody>
                    <a:bodyPr/>
                    <a:lstStyle/>
                    <a:p>
                      <a:pPr marL="0" marR="0" algn="ctr">
                        <a:lnSpc>
                          <a:spcPct val="115000"/>
                        </a:lnSpc>
                        <a:spcBef>
                          <a:spcPts val="0"/>
                        </a:spcBef>
                        <a:spcAft>
                          <a:spcPts val="0"/>
                        </a:spcAft>
                      </a:pPr>
                      <a:r>
                        <a:rPr lang="en-US" sz="1200">
                          <a:latin typeface="Arial Narrow"/>
                          <a:ea typeface="Calibri"/>
                          <a:cs typeface="Arial"/>
                        </a:rPr>
                        <a:t>4</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07"/>
                  </a:ext>
                </a:extLst>
              </a:tr>
              <a:tr h="384023">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r>
                        <a:rPr lang="en-US" sz="1200">
                          <a:latin typeface="Arial Narrow"/>
                          <a:ea typeface="Calibri"/>
                          <a:cs typeface="Arial"/>
                        </a:rPr>
                        <a:t>2</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4023">
                <a:tc>
                  <a:txBody>
                    <a:bodyPr/>
                    <a:lstStyle/>
                    <a:p>
                      <a:pPr marL="0" marR="0" algn="ctr">
                        <a:lnSpc>
                          <a:spcPct val="115000"/>
                        </a:lnSpc>
                        <a:spcBef>
                          <a:spcPts val="0"/>
                        </a:spcBef>
                        <a:spcAft>
                          <a:spcPts val="0"/>
                        </a:spcAft>
                      </a:pPr>
                      <a:endParaRPr lang="en-US" sz="1100">
                        <a:latin typeface="Arial Narrow"/>
                        <a:ea typeface="Calibri"/>
                        <a:cs typeface="Arial"/>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1100">
                        <a:latin typeface="Arial Narrow"/>
                        <a:ea typeface="Calibri"/>
                        <a:cs typeface="Arial"/>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30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35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40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45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60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65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endParaRPr lang="en-US" sz="1100">
                        <a:latin typeface="Arial Narrow"/>
                        <a:ea typeface="Calibri"/>
                        <a:cs typeface="Arial"/>
                      </a:endParaRPr>
                    </a:p>
                  </a:txBody>
                  <a:tcPr marL="42203" marR="42203"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392557">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gridSpan="9">
                  <a:txBody>
                    <a:bodyPr/>
                    <a:lstStyle/>
                    <a:p>
                      <a:pPr marL="0" marR="0" algn="ctr">
                        <a:lnSpc>
                          <a:spcPct val="115000"/>
                        </a:lnSpc>
                        <a:spcBef>
                          <a:spcPts val="0"/>
                        </a:spcBef>
                        <a:spcAft>
                          <a:spcPts val="0"/>
                        </a:spcAft>
                      </a:pPr>
                      <a:r>
                        <a:rPr lang="en-US" sz="1600" dirty="0">
                          <a:latin typeface="Arial"/>
                          <a:ea typeface="Calibri"/>
                          <a:cs typeface="Times New Roman"/>
                        </a:rPr>
                        <a:t>Change in Adherence</a:t>
                      </a:r>
                      <a:endParaRPr lang="en-US" sz="1100" dirty="0">
                        <a:latin typeface="Calibri"/>
                        <a:ea typeface="Calibri"/>
                        <a:cs typeface="Times New Roman"/>
                      </a:endParaRPr>
                    </a:p>
                  </a:txBody>
                  <a:tcPr marL="42203" marR="42203"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9864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860896" y="286606"/>
            <a:ext cx="8458200" cy="879475"/>
          </a:xfrm>
          <a:noFill/>
        </p:spPr>
        <p:txBody>
          <a:bodyPr>
            <a:noAutofit/>
          </a:bodyPr>
          <a:lstStyle/>
          <a:p>
            <a:pPr algn="ctr"/>
            <a:r>
              <a:rPr lang="en-US" sz="3000" dirty="0"/>
              <a:t>MLI trial results, scenario 2:</a:t>
            </a:r>
            <a:br>
              <a:rPr lang="en-US" sz="3000" dirty="0"/>
            </a:br>
            <a:r>
              <a:rPr lang="en-US" sz="3000" i="1" dirty="0"/>
              <a:t>Weak effects, high variance</a:t>
            </a:r>
          </a:p>
        </p:txBody>
      </p:sp>
      <p:sp>
        <p:nvSpPr>
          <p:cNvPr id="2049" name="Rectangle 1"/>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endParaRPr>
          </a:p>
        </p:txBody>
      </p:sp>
      <p:graphicFrame>
        <p:nvGraphicFramePr>
          <p:cNvPr id="6" name="Table 5"/>
          <p:cNvGraphicFramePr>
            <a:graphicFrameLocks noGrp="1"/>
          </p:cNvGraphicFramePr>
          <p:nvPr/>
        </p:nvGraphicFramePr>
        <p:xfrm>
          <a:off x="2398641" y="1774731"/>
          <a:ext cx="7682950" cy="4417343"/>
        </p:xfrm>
        <a:graphic>
          <a:graphicData uri="http://schemas.openxmlformats.org/drawingml/2006/table">
            <a:tbl>
              <a:tblPr/>
              <a:tblGrid>
                <a:gridCol w="344618">
                  <a:extLst>
                    <a:ext uri="{9D8B030D-6E8A-4147-A177-3AD203B41FA5}">
                      <a16:colId xmlns:a16="http://schemas.microsoft.com/office/drawing/2014/main" val="20000"/>
                    </a:ext>
                  </a:extLst>
                </a:gridCol>
                <a:gridCol w="344618">
                  <a:extLst>
                    <a:ext uri="{9D8B030D-6E8A-4147-A177-3AD203B41FA5}">
                      <a16:colId xmlns:a16="http://schemas.microsoft.com/office/drawing/2014/main" val="20001"/>
                    </a:ext>
                  </a:extLst>
                </a:gridCol>
                <a:gridCol w="344618">
                  <a:extLst>
                    <a:ext uri="{9D8B030D-6E8A-4147-A177-3AD203B41FA5}">
                      <a16:colId xmlns:a16="http://schemas.microsoft.com/office/drawing/2014/main" val="20002"/>
                    </a:ext>
                  </a:extLst>
                </a:gridCol>
                <a:gridCol w="344618">
                  <a:extLst>
                    <a:ext uri="{9D8B030D-6E8A-4147-A177-3AD203B41FA5}">
                      <a16:colId xmlns:a16="http://schemas.microsoft.com/office/drawing/2014/main" val="20003"/>
                    </a:ext>
                  </a:extLst>
                </a:gridCol>
                <a:gridCol w="344618">
                  <a:extLst>
                    <a:ext uri="{9D8B030D-6E8A-4147-A177-3AD203B41FA5}">
                      <a16:colId xmlns:a16="http://schemas.microsoft.com/office/drawing/2014/main" val="20004"/>
                    </a:ext>
                  </a:extLst>
                </a:gridCol>
                <a:gridCol w="344618">
                  <a:extLst>
                    <a:ext uri="{9D8B030D-6E8A-4147-A177-3AD203B41FA5}">
                      <a16:colId xmlns:a16="http://schemas.microsoft.com/office/drawing/2014/main" val="20005"/>
                    </a:ext>
                  </a:extLst>
                </a:gridCol>
                <a:gridCol w="96570">
                  <a:extLst>
                    <a:ext uri="{9D8B030D-6E8A-4147-A177-3AD203B41FA5}">
                      <a16:colId xmlns:a16="http://schemas.microsoft.com/office/drawing/2014/main" val="20006"/>
                    </a:ext>
                  </a:extLst>
                </a:gridCol>
                <a:gridCol w="344618">
                  <a:extLst>
                    <a:ext uri="{9D8B030D-6E8A-4147-A177-3AD203B41FA5}">
                      <a16:colId xmlns:a16="http://schemas.microsoft.com/office/drawing/2014/main" val="20007"/>
                    </a:ext>
                  </a:extLst>
                </a:gridCol>
                <a:gridCol w="344618">
                  <a:extLst>
                    <a:ext uri="{9D8B030D-6E8A-4147-A177-3AD203B41FA5}">
                      <a16:colId xmlns:a16="http://schemas.microsoft.com/office/drawing/2014/main" val="20008"/>
                    </a:ext>
                  </a:extLst>
                </a:gridCol>
                <a:gridCol w="344618">
                  <a:extLst>
                    <a:ext uri="{9D8B030D-6E8A-4147-A177-3AD203B41FA5}">
                      <a16:colId xmlns:a16="http://schemas.microsoft.com/office/drawing/2014/main" val="20009"/>
                    </a:ext>
                  </a:extLst>
                </a:gridCol>
                <a:gridCol w="344618">
                  <a:extLst>
                    <a:ext uri="{9D8B030D-6E8A-4147-A177-3AD203B41FA5}">
                      <a16:colId xmlns:a16="http://schemas.microsoft.com/office/drawing/2014/main" val="20010"/>
                    </a:ext>
                  </a:extLst>
                </a:gridCol>
                <a:gridCol w="344618">
                  <a:extLst>
                    <a:ext uri="{9D8B030D-6E8A-4147-A177-3AD203B41FA5}">
                      <a16:colId xmlns:a16="http://schemas.microsoft.com/office/drawing/2014/main" val="20011"/>
                    </a:ext>
                  </a:extLst>
                </a:gridCol>
                <a:gridCol w="344618">
                  <a:extLst>
                    <a:ext uri="{9D8B030D-6E8A-4147-A177-3AD203B41FA5}">
                      <a16:colId xmlns:a16="http://schemas.microsoft.com/office/drawing/2014/main" val="20012"/>
                    </a:ext>
                  </a:extLst>
                </a:gridCol>
                <a:gridCol w="344618">
                  <a:extLst>
                    <a:ext uri="{9D8B030D-6E8A-4147-A177-3AD203B41FA5}">
                      <a16:colId xmlns:a16="http://schemas.microsoft.com/office/drawing/2014/main" val="20013"/>
                    </a:ext>
                  </a:extLst>
                </a:gridCol>
                <a:gridCol w="344618">
                  <a:extLst>
                    <a:ext uri="{9D8B030D-6E8A-4147-A177-3AD203B41FA5}">
                      <a16:colId xmlns:a16="http://schemas.microsoft.com/office/drawing/2014/main" val="20014"/>
                    </a:ext>
                  </a:extLst>
                </a:gridCol>
                <a:gridCol w="344618">
                  <a:extLst>
                    <a:ext uri="{9D8B030D-6E8A-4147-A177-3AD203B41FA5}">
                      <a16:colId xmlns:a16="http://schemas.microsoft.com/office/drawing/2014/main" val="20015"/>
                    </a:ext>
                  </a:extLst>
                </a:gridCol>
                <a:gridCol w="344618">
                  <a:extLst>
                    <a:ext uri="{9D8B030D-6E8A-4147-A177-3AD203B41FA5}">
                      <a16:colId xmlns:a16="http://schemas.microsoft.com/office/drawing/2014/main" val="20016"/>
                    </a:ext>
                  </a:extLst>
                </a:gridCol>
                <a:gridCol w="344618">
                  <a:extLst>
                    <a:ext uri="{9D8B030D-6E8A-4147-A177-3AD203B41FA5}">
                      <a16:colId xmlns:a16="http://schemas.microsoft.com/office/drawing/2014/main" val="20017"/>
                    </a:ext>
                  </a:extLst>
                </a:gridCol>
                <a:gridCol w="344618">
                  <a:extLst>
                    <a:ext uri="{9D8B030D-6E8A-4147-A177-3AD203B41FA5}">
                      <a16:colId xmlns:a16="http://schemas.microsoft.com/office/drawing/2014/main" val="20018"/>
                    </a:ext>
                  </a:extLst>
                </a:gridCol>
                <a:gridCol w="344618">
                  <a:extLst>
                    <a:ext uri="{9D8B030D-6E8A-4147-A177-3AD203B41FA5}">
                      <a16:colId xmlns:a16="http://schemas.microsoft.com/office/drawing/2014/main" val="20019"/>
                    </a:ext>
                  </a:extLst>
                </a:gridCol>
                <a:gridCol w="344618">
                  <a:extLst>
                    <a:ext uri="{9D8B030D-6E8A-4147-A177-3AD203B41FA5}">
                      <a16:colId xmlns:a16="http://schemas.microsoft.com/office/drawing/2014/main" val="20020"/>
                    </a:ext>
                  </a:extLst>
                </a:gridCol>
                <a:gridCol w="347010">
                  <a:extLst>
                    <a:ext uri="{9D8B030D-6E8A-4147-A177-3AD203B41FA5}">
                      <a16:colId xmlns:a16="http://schemas.microsoft.com/office/drawing/2014/main" val="20021"/>
                    </a:ext>
                  </a:extLst>
                </a:gridCol>
                <a:gridCol w="347010">
                  <a:extLst>
                    <a:ext uri="{9D8B030D-6E8A-4147-A177-3AD203B41FA5}">
                      <a16:colId xmlns:a16="http://schemas.microsoft.com/office/drawing/2014/main" val="20022"/>
                    </a:ext>
                  </a:extLst>
                </a:gridCol>
              </a:tblGrid>
              <a:tr h="400767">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18</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9">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400767">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16</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00767">
                <a:tc rowSpan="6">
                  <a:txBody>
                    <a:bodyPr/>
                    <a:lstStyle/>
                    <a:p>
                      <a:pPr marL="71755" marR="71755" algn="ctr">
                        <a:lnSpc>
                          <a:spcPct val="115000"/>
                        </a:lnSpc>
                        <a:spcBef>
                          <a:spcPts val="0"/>
                        </a:spcBef>
                        <a:spcAft>
                          <a:spcPts val="0"/>
                        </a:spcAft>
                      </a:pPr>
                      <a:r>
                        <a:rPr lang="en-US" sz="1600">
                          <a:latin typeface="Arial"/>
                          <a:ea typeface="Calibri"/>
                          <a:cs typeface="Times New Roman"/>
                        </a:rPr>
                        <a:t>Number of Sites</a:t>
                      </a:r>
                      <a:endParaRPr lang="en-US" sz="1100">
                        <a:latin typeface="Calibri"/>
                        <a:ea typeface="Calibri"/>
                        <a:cs typeface="Times New Roman"/>
                      </a:endParaRPr>
                    </a:p>
                  </a:txBody>
                  <a:tcPr marL="42203" marR="42203" marT="0" marB="0" vert="vert270">
                    <a:lnL>
                      <a:noFill/>
                    </a:lnL>
                    <a:lnR>
                      <a:noFill/>
                    </a:lnR>
                    <a:lnT>
                      <a:noFill/>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14</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00767">
                <a:tc vMerge="1">
                  <a:txBody>
                    <a:bodyPr/>
                    <a:lstStyle/>
                    <a:p>
                      <a:endParaRPr lang="en-US"/>
                    </a:p>
                  </a:txBody>
                  <a:tcPr/>
                </a:tc>
                <a:tc>
                  <a:txBody>
                    <a:bodyPr/>
                    <a:lstStyle/>
                    <a:p>
                      <a:pPr marL="0" marR="0" algn="ctr">
                        <a:lnSpc>
                          <a:spcPct val="115000"/>
                        </a:lnSpc>
                        <a:spcBef>
                          <a:spcPts val="0"/>
                        </a:spcBef>
                        <a:spcAft>
                          <a:spcPts val="0"/>
                        </a:spcAft>
                      </a:pPr>
                      <a:r>
                        <a:rPr lang="en-US" sz="1100">
                          <a:latin typeface="Arial Narrow"/>
                          <a:ea typeface="Calibri"/>
                          <a:cs typeface="Arial"/>
                        </a:rPr>
                        <a:t>12</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00767">
                <a:tc vMerge="1">
                  <a:txBody>
                    <a:bodyPr/>
                    <a:lstStyle/>
                    <a:p>
                      <a:endParaRPr lang="en-US"/>
                    </a:p>
                  </a:txBody>
                  <a:tcPr/>
                </a:tc>
                <a:tc>
                  <a:txBody>
                    <a:bodyPr/>
                    <a:lstStyle/>
                    <a:p>
                      <a:pPr marL="0" marR="0" algn="ctr">
                        <a:lnSpc>
                          <a:spcPct val="115000"/>
                        </a:lnSpc>
                        <a:spcBef>
                          <a:spcPts val="0"/>
                        </a:spcBef>
                        <a:spcAft>
                          <a:spcPts val="0"/>
                        </a:spcAft>
                      </a:pPr>
                      <a:r>
                        <a:rPr lang="en-US" sz="1100">
                          <a:latin typeface="Arial Narrow"/>
                          <a:ea typeface="Calibri"/>
                          <a:cs typeface="Arial"/>
                        </a:rPr>
                        <a:t>10</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00767">
                <a:tc vMerge="1">
                  <a:txBody>
                    <a:bodyPr/>
                    <a:lstStyle/>
                    <a:p>
                      <a:endParaRPr lang="en-US"/>
                    </a:p>
                  </a:txBody>
                  <a:tcPr/>
                </a:tc>
                <a:tc>
                  <a:txBody>
                    <a:bodyPr/>
                    <a:lstStyle/>
                    <a:p>
                      <a:pPr marL="0" marR="0" algn="ctr">
                        <a:lnSpc>
                          <a:spcPct val="115000"/>
                        </a:lnSpc>
                        <a:spcBef>
                          <a:spcPts val="0"/>
                        </a:spcBef>
                        <a:spcAft>
                          <a:spcPts val="0"/>
                        </a:spcAft>
                      </a:pPr>
                      <a:r>
                        <a:rPr lang="en-US" sz="1100">
                          <a:latin typeface="Arial Narrow"/>
                          <a:ea typeface="Calibri"/>
                          <a:cs typeface="Arial"/>
                        </a:rPr>
                        <a:t>8</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400767">
                <a:tc vMerge="1">
                  <a:txBody>
                    <a:bodyPr/>
                    <a:lstStyle/>
                    <a:p>
                      <a:endParaRPr lang="en-US"/>
                    </a:p>
                  </a:txBody>
                  <a:tcPr/>
                </a:tc>
                <a:tc>
                  <a:txBody>
                    <a:bodyPr/>
                    <a:lstStyle/>
                    <a:p>
                      <a:pPr marL="0" marR="0" algn="ctr">
                        <a:lnSpc>
                          <a:spcPct val="115000"/>
                        </a:lnSpc>
                        <a:spcBef>
                          <a:spcPts val="0"/>
                        </a:spcBef>
                        <a:spcAft>
                          <a:spcPts val="0"/>
                        </a:spcAft>
                      </a:pPr>
                      <a:r>
                        <a:rPr lang="en-US" sz="1100">
                          <a:latin typeface="Arial Narrow"/>
                          <a:ea typeface="Calibri"/>
                          <a:cs typeface="Arial"/>
                        </a:rPr>
                        <a:t>6</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dirty="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400767">
                <a:tc vMerge="1">
                  <a:txBody>
                    <a:bodyPr/>
                    <a:lstStyle/>
                    <a:p>
                      <a:endParaRPr lang="en-US"/>
                    </a:p>
                  </a:txBody>
                  <a:tcPr/>
                </a:tc>
                <a:tc>
                  <a:txBody>
                    <a:bodyPr/>
                    <a:lstStyle/>
                    <a:p>
                      <a:pPr marL="0" marR="0" algn="ctr">
                        <a:lnSpc>
                          <a:spcPct val="115000"/>
                        </a:lnSpc>
                        <a:spcBef>
                          <a:spcPts val="0"/>
                        </a:spcBef>
                        <a:spcAft>
                          <a:spcPts val="0"/>
                        </a:spcAft>
                      </a:pPr>
                      <a:r>
                        <a:rPr lang="en-US" sz="1100">
                          <a:latin typeface="Arial Narrow"/>
                          <a:ea typeface="Calibri"/>
                          <a:cs typeface="Arial"/>
                        </a:rPr>
                        <a:t>4</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cross">
                      <a:fgClr>
                        <a:srgbClr val="FFFFFF"/>
                      </a:fgClr>
                      <a:bgClr>
                        <a:srgbClr val="679339"/>
                      </a:bgClr>
                    </a:pattFill>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dkVert">
                      <a:fgClr>
                        <a:srgbClr val="FFFFFF"/>
                      </a:fgClr>
                      <a:bgClr>
                        <a:srgbClr val="B4B400"/>
                      </a:bgClr>
                    </a:pattFill>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400767">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a:t>
                      </a:r>
                      <a:endParaRPr lang="en-US" sz="1100">
                        <a:latin typeface="Calibri"/>
                        <a:ea typeface="Calibri"/>
                        <a:cs typeface="Times New Roman"/>
                      </a:endParaRPr>
                    </a:p>
                  </a:txBody>
                  <a:tcPr marL="42203" marR="42203"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Vert">
                      <a:fgClr>
                        <a:srgbClr val="FFFFFF"/>
                      </a:fgClr>
                      <a:bgClr>
                        <a:srgbClr val="B4B400"/>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hMerge="1">
                  <a:txBody>
                    <a:bodyPr/>
                    <a:lstStyle/>
                    <a:p>
                      <a:endParaRPr lang="en-US"/>
                    </a:p>
                  </a:txBody>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cross">
                      <a:fgClr>
                        <a:srgbClr val="FFFFFF"/>
                      </a:fgClr>
                      <a:bgClr>
                        <a:srgbClr val="679339"/>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pattFill prst="dkHorz">
                      <a:fgClr>
                        <a:srgbClr val="FFFFFF"/>
                      </a:fgClr>
                      <a:bgClr>
                        <a:srgbClr val="007CAA"/>
                      </a:bgClr>
                    </a:pattFill>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8"/>
                  </a:ext>
                </a:extLst>
              </a:tr>
              <a:tr h="400767">
                <a:tc>
                  <a:txBody>
                    <a:bodyPr/>
                    <a:lstStyle/>
                    <a:p>
                      <a:pPr marL="0" marR="0" algn="ctr">
                        <a:lnSpc>
                          <a:spcPct val="115000"/>
                        </a:lnSpc>
                        <a:spcBef>
                          <a:spcPts val="0"/>
                        </a:spcBef>
                        <a:spcAft>
                          <a:spcPts val="0"/>
                        </a:spcAft>
                      </a:pPr>
                      <a:endParaRPr lang="en-US" sz="1100">
                        <a:latin typeface="Arial Narrow"/>
                        <a:ea typeface="Calibri"/>
                        <a:cs typeface="Arial"/>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1100">
                        <a:latin typeface="Arial Narrow"/>
                        <a:ea typeface="Calibri"/>
                        <a:cs typeface="Arial"/>
                      </a:endParaRPr>
                    </a:p>
                  </a:txBody>
                  <a:tcPr marL="42203" marR="42203"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100">
                          <a:latin typeface="Arial Narrow"/>
                          <a:ea typeface="Calibri"/>
                          <a:cs typeface="Arial"/>
                        </a:rPr>
                        <a:t>-10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15000"/>
                        </a:lnSpc>
                        <a:spcBef>
                          <a:spcPts val="0"/>
                        </a:spcBef>
                        <a:spcAft>
                          <a:spcPts val="0"/>
                        </a:spcAft>
                      </a:pPr>
                      <a:r>
                        <a:rPr lang="en-US" sz="1100">
                          <a:latin typeface="Arial Narrow"/>
                          <a:ea typeface="Calibri"/>
                          <a:cs typeface="Arial"/>
                        </a:rPr>
                        <a:t>-5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15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25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30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35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40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45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55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60</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latin typeface="Arial Narrow"/>
                          <a:ea typeface="Calibri"/>
                          <a:cs typeface="Arial"/>
                        </a:rPr>
                        <a:t>65</a:t>
                      </a:r>
                      <a:endParaRPr lang="en-US" sz="1100">
                        <a:latin typeface="Calibri"/>
                        <a:ea typeface="Calibri"/>
                        <a:cs typeface="Times New Roman"/>
                      </a:endParaRPr>
                    </a:p>
                  </a:txBody>
                  <a:tcPr marL="42203" marR="4220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1000"/>
                        </a:spcAft>
                      </a:pPr>
                      <a:r>
                        <a:rPr lang="en-US" sz="1100">
                          <a:latin typeface="Calibri"/>
                          <a:ea typeface="Calibri"/>
                          <a:cs typeface="Times New Roman"/>
                        </a:rPr>
                        <a:t> </a:t>
                      </a:r>
                    </a:p>
                  </a:txBody>
                  <a:tcPr marL="0" marR="0" marT="0" marB="0" anchor="ctr">
                    <a:lnL>
                      <a:noFill/>
                    </a:lnL>
                    <a:lnR>
                      <a:noFill/>
                    </a:lnR>
                    <a:lnT>
                      <a:noFill/>
                    </a:lnT>
                    <a:lnB>
                      <a:noFill/>
                    </a:lnB>
                  </a:tcPr>
                </a:tc>
                <a:extLst>
                  <a:ext uri="{0D108BD9-81ED-4DB2-BD59-A6C34878D82A}">
                    <a16:rowId xmlns:a16="http://schemas.microsoft.com/office/drawing/2014/main" val="10009"/>
                  </a:ext>
                </a:extLst>
              </a:tr>
              <a:tr h="409673">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gridSpan="2">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hMerge="1">
                  <a:txBody>
                    <a:bodyPr/>
                    <a:lstStyle/>
                    <a:p>
                      <a:endParaRPr lang="en-US"/>
                    </a:p>
                  </a:txBody>
                  <a:tcPr/>
                </a:tc>
                <a:tc gridSpan="9">
                  <a:txBody>
                    <a:bodyPr/>
                    <a:lstStyle/>
                    <a:p>
                      <a:pPr marL="0" marR="0" algn="ctr">
                        <a:lnSpc>
                          <a:spcPct val="115000"/>
                        </a:lnSpc>
                        <a:spcBef>
                          <a:spcPts val="0"/>
                        </a:spcBef>
                        <a:spcAft>
                          <a:spcPts val="0"/>
                        </a:spcAft>
                      </a:pPr>
                      <a:r>
                        <a:rPr lang="en-US" sz="1600" dirty="0">
                          <a:latin typeface="Arial"/>
                          <a:ea typeface="Calibri"/>
                          <a:cs typeface="Times New Roman"/>
                        </a:rPr>
                        <a:t>Change in Adherence</a:t>
                      </a:r>
                      <a:endParaRPr lang="en-US" sz="1100" dirty="0">
                        <a:latin typeface="Calibri"/>
                        <a:ea typeface="Calibri"/>
                        <a:cs typeface="Times New Roman"/>
                      </a:endParaRPr>
                    </a:p>
                  </a:txBody>
                  <a:tcPr marL="42203" marR="42203"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a:latin typeface="Arial"/>
                        <a:ea typeface="Calibri"/>
                        <a:cs typeface="Times New Roman"/>
                      </a:endParaRPr>
                    </a:p>
                  </a:txBody>
                  <a:tcPr marL="42203" marR="42203" marT="0" marB="0">
                    <a:lnL>
                      <a:noFill/>
                    </a:lnL>
                    <a:lnR>
                      <a:noFill/>
                    </a:lnR>
                    <a:lnT>
                      <a:noFill/>
                    </a:lnT>
                    <a:lnB>
                      <a:noFill/>
                    </a:lnB>
                  </a:tcPr>
                </a:tc>
                <a:tc>
                  <a:txBody>
                    <a:bodyPr/>
                    <a:lstStyle/>
                    <a:p>
                      <a:pPr marL="0" marR="0" algn="ctr">
                        <a:lnSpc>
                          <a:spcPct val="115000"/>
                        </a:lnSpc>
                        <a:spcBef>
                          <a:spcPts val="0"/>
                        </a:spcBef>
                        <a:spcAft>
                          <a:spcPts val="0"/>
                        </a:spcAft>
                      </a:pPr>
                      <a:endParaRPr lang="en-US" sz="900" dirty="0">
                        <a:latin typeface="Arial"/>
                        <a:ea typeface="Calibri"/>
                        <a:cs typeface="Times New Roman"/>
                      </a:endParaRPr>
                    </a:p>
                  </a:txBody>
                  <a:tcPr marL="42203" marR="42203" marT="0" marB="0">
                    <a:lnL>
                      <a:noFill/>
                    </a:lnL>
                    <a:lnR>
                      <a:noFill/>
                    </a:lnR>
                    <a:lnT>
                      <a:noFill/>
                    </a:lnT>
                    <a:lnB>
                      <a:noFill/>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5300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357217"/>
            <a:ext cx="8686800" cy="808038"/>
          </a:xfrm>
        </p:spPr>
        <p:txBody>
          <a:bodyPr>
            <a:noAutofit/>
          </a:bodyPr>
          <a:lstStyle/>
          <a:p>
            <a:pPr algn="ctr"/>
            <a:r>
              <a:rPr lang="en-US" sz="3200" dirty="0"/>
              <a:t>Support for practice:</a:t>
            </a:r>
            <a:br>
              <a:rPr lang="en-US" sz="3200" dirty="0"/>
            </a:br>
            <a:r>
              <a:rPr lang="en-US" sz="3200" i="1" dirty="0"/>
              <a:t>evidence</a:t>
            </a:r>
            <a:r>
              <a:rPr lang="en-US" sz="3200" dirty="0"/>
              <a:t> vs. </a:t>
            </a:r>
            <a:r>
              <a:rPr lang="en-US" sz="3200" i="1" dirty="0"/>
              <a:t>insights and guidance</a:t>
            </a:r>
          </a:p>
        </p:txBody>
      </p:sp>
      <p:sp>
        <p:nvSpPr>
          <p:cNvPr id="3" name="Rectangle 2"/>
          <p:cNvSpPr>
            <a:spLocks noChangeArrowheads="1"/>
          </p:cNvSpPr>
          <p:nvPr/>
        </p:nvSpPr>
        <p:spPr bwMode="gray">
          <a:xfrm>
            <a:off x="2019300" y="2179638"/>
            <a:ext cx="8039100" cy="3941762"/>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19300" y="1371600"/>
            <a:ext cx="8039100" cy="788988"/>
          </a:xfrm>
          <a:prstGeom prst="rect">
            <a:avLst/>
          </a:prstGeom>
          <a:solidFill>
            <a:schemeClr val="accent1"/>
          </a:solidFill>
          <a:ln>
            <a:noFill/>
          </a:ln>
          <a:effectLst/>
        </p:spPr>
        <p:txBody>
          <a:bodyPr wrap="none" anchor="ctr"/>
          <a:lstStyle/>
          <a:p>
            <a:endParaRPr lang="en-US"/>
          </a:p>
        </p:txBody>
      </p:sp>
      <p:sp>
        <p:nvSpPr>
          <p:cNvPr id="6" name="Rectangle 6"/>
          <p:cNvSpPr>
            <a:spLocks noChangeArrowheads="1"/>
          </p:cNvSpPr>
          <p:nvPr/>
        </p:nvSpPr>
        <p:spPr bwMode="gray">
          <a:xfrm>
            <a:off x="1959341" y="2353337"/>
            <a:ext cx="8408857"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28600" indent="-228600">
              <a:buClr>
                <a:schemeClr val="accent1"/>
              </a:buClr>
              <a:buFont typeface="Wingdings" charset="0"/>
              <a:buChar char="§"/>
            </a:pPr>
            <a:r>
              <a:rPr lang="en-US" sz="2400" dirty="0"/>
              <a:t>Support for dichotomous approval or selection decisions (FDA, EBP registry, adoption):</a:t>
            </a:r>
          </a:p>
          <a:p>
            <a:pPr marL="685800" lvl="1" indent="-228600">
              <a:spcBef>
                <a:spcPts val="600"/>
              </a:spcBef>
              <a:buClr>
                <a:schemeClr val="accent1"/>
              </a:buClr>
              <a:buFont typeface="Wingdings" charset="0"/>
              <a:buChar char="§"/>
            </a:pPr>
            <a:r>
              <a:rPr lang="en-US" sz="2400" i="1" dirty="0"/>
              <a:t>Is it effective? Does it work? Which is more effective?</a:t>
            </a:r>
          </a:p>
          <a:p>
            <a:pPr marL="228600" indent="-228600">
              <a:spcBef>
                <a:spcPts val="1800"/>
              </a:spcBef>
              <a:buClr>
                <a:schemeClr val="accent1"/>
              </a:buClr>
              <a:buFont typeface="Wingdings" charset="0"/>
              <a:buChar char="§"/>
            </a:pPr>
            <a:r>
              <a:rPr lang="en-US" sz="2400" dirty="0"/>
              <a:t>Insights and guidance for practice: </a:t>
            </a:r>
          </a:p>
          <a:p>
            <a:pPr marL="685800" lvl="1" indent="-228600">
              <a:spcBef>
                <a:spcPts val="600"/>
              </a:spcBef>
              <a:buClr>
                <a:schemeClr val="accent1"/>
              </a:buClr>
              <a:buFont typeface="Wingdings" charset="0"/>
              <a:buChar char="§"/>
            </a:pPr>
            <a:r>
              <a:rPr lang="en-US" sz="2400" i="1" dirty="0"/>
              <a:t>How does it work? Why? Where? When? For Whom?</a:t>
            </a:r>
          </a:p>
          <a:p>
            <a:pPr marL="685800" lvl="1" indent="-228600">
              <a:spcBef>
                <a:spcPts val="600"/>
              </a:spcBef>
              <a:buClr>
                <a:schemeClr val="accent1"/>
              </a:buClr>
              <a:buFont typeface="Wingdings" charset="0"/>
              <a:buChar char="§"/>
            </a:pPr>
            <a:r>
              <a:rPr lang="en-US" sz="2400" i="1" dirty="0">
                <a:solidFill>
                  <a:srgbClr val="FF0000"/>
                </a:solidFill>
              </a:rPr>
              <a:t>How can we enhance its effectiveness?</a:t>
            </a:r>
          </a:p>
        </p:txBody>
      </p:sp>
    </p:spTree>
    <p:extLst>
      <p:ext uri="{BB962C8B-B14F-4D97-AF65-F5344CB8AC3E}">
        <p14:creationId xmlns:p14="http://schemas.microsoft.com/office/powerpoint/2010/main" val="359266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521" y="361501"/>
            <a:ext cx="8699679" cy="623442"/>
          </a:xfrm>
        </p:spPr>
        <p:txBody>
          <a:bodyPr>
            <a:noAutofit/>
          </a:bodyPr>
          <a:lstStyle/>
          <a:p>
            <a:pPr algn="ctr"/>
            <a:r>
              <a:rPr lang="en-US" sz="3200" dirty="0"/>
              <a:t>Policy/practice decision makers’ questions</a:t>
            </a:r>
          </a:p>
        </p:txBody>
      </p:sp>
      <p:sp>
        <p:nvSpPr>
          <p:cNvPr id="3" name="Rectangle 2"/>
          <p:cNvSpPr>
            <a:spLocks noChangeArrowheads="1"/>
          </p:cNvSpPr>
          <p:nvPr/>
        </p:nvSpPr>
        <p:spPr bwMode="gray">
          <a:xfrm>
            <a:off x="2072156" y="2160588"/>
            <a:ext cx="8039100" cy="4011612"/>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19300" y="1371600"/>
            <a:ext cx="8039100" cy="788988"/>
          </a:xfrm>
          <a:prstGeom prst="rect">
            <a:avLst/>
          </a:prstGeom>
          <a:solidFill>
            <a:schemeClr val="accent1"/>
          </a:solidFill>
          <a:ln>
            <a:noFill/>
          </a:ln>
          <a:effectLst/>
        </p:spPr>
        <p:txBody>
          <a:bodyPr wrap="none" anchor="ctr"/>
          <a:lstStyle/>
          <a:p>
            <a:endParaRPr lang="en-US"/>
          </a:p>
        </p:txBody>
      </p:sp>
      <p:sp>
        <p:nvSpPr>
          <p:cNvPr id="6" name="Rectangle 6"/>
          <p:cNvSpPr>
            <a:spLocks noChangeArrowheads="1"/>
          </p:cNvSpPr>
          <p:nvPr/>
        </p:nvSpPr>
        <p:spPr bwMode="gray">
          <a:xfrm>
            <a:off x="1991931" y="2264844"/>
            <a:ext cx="8199550" cy="369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28600" indent="-228600">
              <a:lnSpc>
                <a:spcPct val="95000"/>
              </a:lnSpc>
              <a:spcBef>
                <a:spcPts val="900"/>
              </a:spcBef>
              <a:buClr>
                <a:schemeClr val="accent1"/>
              </a:buClr>
              <a:buFont typeface="Wingdings" charset="0"/>
              <a:buChar char="§"/>
            </a:pPr>
            <a:r>
              <a:rPr lang="en-US" sz="2300" dirty="0"/>
              <a:t>How do I choose an appropriate program given my context?</a:t>
            </a:r>
          </a:p>
          <a:p>
            <a:pPr marL="228600" indent="-228600">
              <a:lnSpc>
                <a:spcPct val="95000"/>
              </a:lnSpc>
              <a:spcBef>
                <a:spcPts val="900"/>
              </a:spcBef>
              <a:buClr>
                <a:schemeClr val="accent1"/>
              </a:buClr>
              <a:buFont typeface="Wingdings" charset="0"/>
              <a:buChar char="§"/>
            </a:pPr>
            <a:r>
              <a:rPr lang="en-US" sz="2300" dirty="0"/>
              <a:t>How do I implement (deploy) the program to increase effectiveness?</a:t>
            </a:r>
          </a:p>
          <a:p>
            <a:pPr marL="228600" indent="-228600">
              <a:lnSpc>
                <a:spcPct val="95000"/>
              </a:lnSpc>
              <a:spcBef>
                <a:spcPts val="900"/>
              </a:spcBef>
              <a:buClr>
                <a:schemeClr val="accent1"/>
              </a:buClr>
              <a:buFont typeface="Wingdings" charset="0"/>
              <a:buChar char="§"/>
            </a:pPr>
            <a:r>
              <a:rPr lang="en-US" sz="2300" dirty="0"/>
              <a:t>How do I tailor the program to increase effectiveness (initially and over time)?</a:t>
            </a:r>
          </a:p>
          <a:p>
            <a:pPr marL="228600" indent="-228600">
              <a:lnSpc>
                <a:spcPct val="95000"/>
              </a:lnSpc>
              <a:spcBef>
                <a:spcPts val="900"/>
              </a:spcBef>
              <a:buClr>
                <a:schemeClr val="accent1"/>
              </a:buClr>
              <a:buFont typeface="Wingdings" charset="0"/>
              <a:buChar char="§"/>
            </a:pPr>
            <a:r>
              <a:rPr lang="en-US" sz="2300" dirty="0"/>
              <a:t>How do I modify and manage the setting to increase effectiveness (initially and over time)?</a:t>
            </a:r>
          </a:p>
          <a:p>
            <a:pPr marL="228600" indent="-228600">
              <a:lnSpc>
                <a:spcPct val="95000"/>
              </a:lnSpc>
              <a:spcBef>
                <a:spcPts val="900"/>
              </a:spcBef>
              <a:buClr>
                <a:schemeClr val="accent1"/>
              </a:buClr>
              <a:buFont typeface="Wingdings" charset="0"/>
              <a:buChar char="§"/>
            </a:pPr>
            <a:r>
              <a:rPr lang="en-US" sz="2300" dirty="0">
                <a:solidFill>
                  <a:srgbClr val="FF0000"/>
                </a:solidFill>
              </a:rPr>
              <a:t>How, why, when and where does it work?</a:t>
            </a:r>
          </a:p>
          <a:p>
            <a:pPr marL="228600" indent="-228600">
              <a:lnSpc>
                <a:spcPct val="95000"/>
              </a:lnSpc>
              <a:spcBef>
                <a:spcPts val="900"/>
              </a:spcBef>
              <a:buClr>
                <a:schemeClr val="accent1"/>
              </a:buClr>
              <a:buFont typeface="Wingdings" charset="0"/>
              <a:buChar char="§"/>
            </a:pPr>
            <a:r>
              <a:rPr lang="en-US" sz="2300" dirty="0">
                <a:solidFill>
                  <a:srgbClr val="FF0000"/>
                </a:solidFill>
              </a:rPr>
              <a:t>How can I make it work?</a:t>
            </a:r>
          </a:p>
        </p:txBody>
      </p:sp>
    </p:spTree>
    <p:extLst>
      <p:ext uri="{BB962C8B-B14F-4D97-AF65-F5344CB8AC3E}">
        <p14:creationId xmlns:p14="http://schemas.microsoft.com/office/powerpoint/2010/main" val="380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310325"/>
            <a:ext cx="8686800" cy="808038"/>
          </a:xfrm>
        </p:spPr>
        <p:txBody>
          <a:bodyPr>
            <a:noAutofit/>
          </a:bodyPr>
          <a:lstStyle/>
          <a:p>
            <a:pPr algn="ctr"/>
            <a:r>
              <a:rPr lang="en-US" sz="3200" dirty="0"/>
              <a:t>Support for policy/practice leaders:</a:t>
            </a:r>
            <a:br>
              <a:rPr lang="en-US" sz="3200" dirty="0"/>
            </a:br>
            <a:r>
              <a:rPr lang="en-US" sz="3200" i="1" dirty="0"/>
              <a:t>evidence</a:t>
            </a:r>
            <a:r>
              <a:rPr lang="en-US" sz="3200" dirty="0"/>
              <a:t> vs. </a:t>
            </a:r>
            <a:r>
              <a:rPr lang="en-US" sz="3200" i="1" dirty="0"/>
              <a:t>insights and guidance</a:t>
            </a:r>
          </a:p>
        </p:txBody>
      </p:sp>
      <p:sp>
        <p:nvSpPr>
          <p:cNvPr id="3" name="Rectangle 2"/>
          <p:cNvSpPr>
            <a:spLocks noChangeArrowheads="1"/>
          </p:cNvSpPr>
          <p:nvPr/>
        </p:nvSpPr>
        <p:spPr bwMode="gray">
          <a:xfrm>
            <a:off x="2019300" y="2179638"/>
            <a:ext cx="8039100" cy="4069352"/>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19300" y="1371600"/>
            <a:ext cx="8039100" cy="788988"/>
          </a:xfrm>
          <a:prstGeom prst="rect">
            <a:avLst/>
          </a:prstGeom>
          <a:solidFill>
            <a:schemeClr val="accent1"/>
          </a:solidFill>
          <a:ln>
            <a:noFill/>
          </a:ln>
          <a:effectLst/>
        </p:spPr>
        <p:txBody>
          <a:bodyPr wrap="none" anchor="ctr"/>
          <a:lstStyle/>
          <a:p>
            <a:endParaRPr lang="en-US"/>
          </a:p>
        </p:txBody>
      </p:sp>
      <p:sp>
        <p:nvSpPr>
          <p:cNvPr id="6" name="Rectangle 6"/>
          <p:cNvSpPr>
            <a:spLocks noChangeArrowheads="1"/>
          </p:cNvSpPr>
          <p:nvPr/>
        </p:nvSpPr>
        <p:spPr bwMode="gray">
          <a:xfrm>
            <a:off x="1959341" y="2353337"/>
            <a:ext cx="8408857"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28600" indent="-228600">
              <a:buClr>
                <a:schemeClr val="accent1"/>
              </a:buClr>
              <a:buFont typeface="Wingdings" charset="0"/>
              <a:buChar char="§"/>
            </a:pPr>
            <a:r>
              <a:rPr lang="en-US" sz="2400" dirty="0">
                <a:solidFill>
                  <a:schemeClr val="bg1">
                    <a:lumMod val="50000"/>
                  </a:schemeClr>
                </a:solidFill>
              </a:rPr>
              <a:t>Support for dichotomous decisions, selection decisions (FDA and formulary, treatment):</a:t>
            </a:r>
          </a:p>
          <a:p>
            <a:pPr marL="685800" lvl="1" indent="-228600">
              <a:spcBef>
                <a:spcPts val="600"/>
              </a:spcBef>
              <a:buClr>
                <a:schemeClr val="accent1"/>
              </a:buClr>
              <a:buFont typeface="Wingdings" charset="0"/>
              <a:buChar char="§"/>
            </a:pPr>
            <a:r>
              <a:rPr lang="en-US" sz="2400" i="1" dirty="0">
                <a:solidFill>
                  <a:schemeClr val="bg1">
                    <a:lumMod val="50000"/>
                  </a:schemeClr>
                </a:solidFill>
              </a:rPr>
              <a:t>Is it effective? Does it work? Which is more effective?</a:t>
            </a:r>
          </a:p>
          <a:p>
            <a:pPr marL="228600" indent="-228600">
              <a:spcBef>
                <a:spcPts val="1800"/>
              </a:spcBef>
              <a:buClr>
                <a:schemeClr val="accent1"/>
              </a:buClr>
              <a:buFont typeface="Wingdings" charset="0"/>
              <a:buChar char="§"/>
            </a:pPr>
            <a:r>
              <a:rPr lang="en-US" sz="2400" dirty="0">
                <a:solidFill>
                  <a:schemeClr val="bg1">
                    <a:lumMod val="50000"/>
                  </a:schemeClr>
                </a:solidFill>
              </a:rPr>
              <a:t>Insights and guidance for practice: </a:t>
            </a:r>
          </a:p>
          <a:p>
            <a:pPr marL="685800" lvl="1" indent="-228600">
              <a:spcBef>
                <a:spcPts val="600"/>
              </a:spcBef>
              <a:buClr>
                <a:schemeClr val="accent1"/>
              </a:buClr>
              <a:buFont typeface="Wingdings" charset="0"/>
              <a:buChar char="§"/>
            </a:pPr>
            <a:r>
              <a:rPr lang="en-US" sz="2400" i="1" dirty="0">
                <a:solidFill>
                  <a:schemeClr val="bg1">
                    <a:lumMod val="50000"/>
                  </a:schemeClr>
                </a:solidFill>
              </a:rPr>
              <a:t>How does it work? Why? Where? When? For Whom?</a:t>
            </a:r>
          </a:p>
          <a:p>
            <a:pPr marL="685800" lvl="1" indent="-228600">
              <a:spcBef>
                <a:spcPts val="600"/>
              </a:spcBef>
              <a:buClr>
                <a:schemeClr val="accent1"/>
              </a:buClr>
              <a:buFont typeface="Wingdings" charset="0"/>
              <a:buChar char="§"/>
            </a:pPr>
            <a:r>
              <a:rPr lang="en-US" sz="2400" i="1" dirty="0">
                <a:solidFill>
                  <a:schemeClr val="bg1">
                    <a:lumMod val="50000"/>
                  </a:schemeClr>
                </a:solidFill>
              </a:rPr>
              <a:t>How can we enhance its effectiveness?</a:t>
            </a:r>
          </a:p>
          <a:p>
            <a:pPr marL="228600" indent="-228600">
              <a:spcBef>
                <a:spcPts val="1800"/>
              </a:spcBef>
              <a:buClr>
                <a:schemeClr val="accent1"/>
              </a:buClr>
              <a:buFont typeface="Wingdings" charset="0"/>
              <a:buChar char="§"/>
            </a:pPr>
            <a:r>
              <a:rPr lang="en-US" sz="2400" dirty="0">
                <a:solidFill>
                  <a:srgbClr val="FF0000"/>
                </a:solidFill>
              </a:rPr>
              <a:t>Impact focus vs. process focus (mediators, moderators, mechanisms, adaptation, managing context)</a:t>
            </a:r>
          </a:p>
        </p:txBody>
      </p:sp>
    </p:spTree>
    <p:extLst>
      <p:ext uri="{BB962C8B-B14F-4D97-AF65-F5344CB8AC3E}">
        <p14:creationId xmlns:p14="http://schemas.microsoft.com/office/powerpoint/2010/main" val="3289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460" y="379750"/>
            <a:ext cx="8956620" cy="808038"/>
          </a:xfrm>
        </p:spPr>
        <p:txBody>
          <a:bodyPr>
            <a:noAutofit/>
          </a:bodyPr>
          <a:lstStyle/>
          <a:p>
            <a:pPr algn="ctr">
              <a:spcBef>
                <a:spcPts val="1200"/>
              </a:spcBef>
            </a:pPr>
            <a:r>
              <a:rPr lang="en-US" sz="3200" dirty="0"/>
              <a:t>Desired features of MLI research</a:t>
            </a:r>
          </a:p>
        </p:txBody>
      </p:sp>
      <p:sp>
        <p:nvSpPr>
          <p:cNvPr id="3" name="Rectangle 2"/>
          <p:cNvSpPr>
            <a:spLocks noChangeArrowheads="1"/>
          </p:cNvSpPr>
          <p:nvPr/>
        </p:nvSpPr>
        <p:spPr bwMode="gray">
          <a:xfrm>
            <a:off x="2019300" y="2179638"/>
            <a:ext cx="8039100" cy="4069352"/>
          </a:xfrm>
          <a:prstGeom prst="rect">
            <a:avLst/>
          </a:prstGeom>
          <a:solidFill>
            <a:srgbClr val="AAB198">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Rectangle 3"/>
          <p:cNvSpPr>
            <a:spLocks noChangeArrowheads="1"/>
          </p:cNvSpPr>
          <p:nvPr/>
        </p:nvSpPr>
        <p:spPr bwMode="gray">
          <a:xfrm>
            <a:off x="2019300" y="1371600"/>
            <a:ext cx="8039100" cy="788988"/>
          </a:xfrm>
          <a:prstGeom prst="rect">
            <a:avLst/>
          </a:prstGeom>
          <a:solidFill>
            <a:schemeClr val="accent1"/>
          </a:solidFill>
          <a:ln>
            <a:noFill/>
          </a:ln>
          <a:effectLst/>
        </p:spPr>
        <p:txBody>
          <a:bodyPr wrap="none" anchor="ctr"/>
          <a:lstStyle/>
          <a:p>
            <a:endParaRPr lang="en-US"/>
          </a:p>
        </p:txBody>
      </p:sp>
      <p:sp>
        <p:nvSpPr>
          <p:cNvPr id="6" name="Rectangle 6"/>
          <p:cNvSpPr>
            <a:spLocks noChangeArrowheads="1"/>
          </p:cNvSpPr>
          <p:nvPr/>
        </p:nvSpPr>
        <p:spPr bwMode="gray">
          <a:xfrm>
            <a:off x="2139221" y="2413296"/>
            <a:ext cx="765935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28600" indent="-228600">
              <a:spcBef>
                <a:spcPts val="600"/>
              </a:spcBef>
              <a:buClr>
                <a:schemeClr val="accent1"/>
              </a:buClr>
              <a:buFont typeface="Wingdings" charset="0"/>
              <a:buChar char="§"/>
            </a:pPr>
            <a:r>
              <a:rPr lang="en-US" sz="2000" dirty="0"/>
              <a:t>Explicit use of theory at all levels; attention to interactions across levels</a:t>
            </a:r>
          </a:p>
          <a:p>
            <a:pPr marL="228600" indent="-228600">
              <a:spcBef>
                <a:spcPts val="600"/>
              </a:spcBef>
              <a:buClr>
                <a:schemeClr val="accent1"/>
              </a:buClr>
              <a:buFont typeface="Wingdings" charset="0"/>
              <a:buChar char="§"/>
            </a:pPr>
            <a:r>
              <a:rPr lang="en-US" sz="2000" dirty="0"/>
              <a:t>Development and use of explicit causal model</a:t>
            </a:r>
          </a:p>
          <a:p>
            <a:pPr marL="228600" indent="-228600">
              <a:spcBef>
                <a:spcPts val="600"/>
              </a:spcBef>
              <a:buClr>
                <a:schemeClr val="accent1"/>
              </a:buClr>
              <a:buFont typeface="Wingdings" charset="0"/>
              <a:buChar char="§"/>
            </a:pPr>
            <a:r>
              <a:rPr lang="en-US" sz="2000" dirty="0"/>
              <a:t>Attention to (identification of) intervention components’ core functions in addition to forms (activities/components)</a:t>
            </a:r>
          </a:p>
          <a:p>
            <a:pPr marL="228600" indent="-228600">
              <a:spcBef>
                <a:spcPts val="600"/>
              </a:spcBef>
              <a:buClr>
                <a:schemeClr val="accent1"/>
              </a:buClr>
              <a:buFont typeface="Wingdings" charset="0"/>
              <a:buChar char="§"/>
            </a:pPr>
            <a:r>
              <a:rPr lang="en-US" sz="2000" dirty="0"/>
              <a:t>Explicit study of mechanisms of effect (in addition to measurement of impacts)</a:t>
            </a:r>
          </a:p>
          <a:p>
            <a:pPr marL="228600" indent="-228600">
              <a:spcBef>
                <a:spcPts val="600"/>
              </a:spcBef>
              <a:buClr>
                <a:schemeClr val="accent1"/>
              </a:buClr>
              <a:buFont typeface="Wingdings" charset="0"/>
              <a:buChar char="§"/>
            </a:pPr>
            <a:r>
              <a:rPr lang="en-US" sz="2000" dirty="0"/>
              <a:t>Attention to heterogeneity of treatment effects</a:t>
            </a:r>
          </a:p>
          <a:p>
            <a:pPr marL="228600" indent="-228600">
              <a:spcBef>
                <a:spcPts val="600"/>
              </a:spcBef>
              <a:buClr>
                <a:schemeClr val="accent1"/>
              </a:buClr>
              <a:buFont typeface="Wingdings" charset="0"/>
              <a:buChar char="§"/>
            </a:pPr>
            <a:r>
              <a:rPr lang="en-US" sz="2000" dirty="0"/>
              <a:t>Attention to contextual influences</a:t>
            </a:r>
          </a:p>
          <a:p>
            <a:pPr marL="228600" indent="-228600">
              <a:spcBef>
                <a:spcPts val="600"/>
              </a:spcBef>
              <a:buClr>
                <a:schemeClr val="accent1"/>
              </a:buClr>
              <a:buFont typeface="Wingdings" charset="0"/>
              <a:buChar char="§"/>
            </a:pPr>
            <a:r>
              <a:rPr lang="en-US" sz="2000" dirty="0"/>
              <a:t>Allowance for, and explicit study of, tailoring and adaptation</a:t>
            </a:r>
          </a:p>
          <a:p>
            <a:pPr marL="228600" indent="-228600">
              <a:spcBef>
                <a:spcPts val="600"/>
              </a:spcBef>
              <a:buClr>
                <a:schemeClr val="accent1"/>
              </a:buClr>
              <a:buFont typeface="Wingdings" charset="0"/>
              <a:buChar char="§"/>
            </a:pPr>
            <a:endParaRPr lang="en-US" sz="2000" dirty="0"/>
          </a:p>
        </p:txBody>
      </p:sp>
    </p:spTree>
    <p:extLst>
      <p:ext uri="{BB962C8B-B14F-4D97-AF65-F5344CB8AC3E}">
        <p14:creationId xmlns:p14="http://schemas.microsoft.com/office/powerpoint/2010/main" val="294280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368" y="-473"/>
            <a:ext cx="8956620" cy="672277"/>
          </a:xfrm>
        </p:spPr>
        <p:txBody>
          <a:bodyPr>
            <a:noAutofit/>
          </a:bodyPr>
          <a:lstStyle/>
          <a:p>
            <a:pPr algn="ctr">
              <a:spcBef>
                <a:spcPts val="1200"/>
              </a:spcBef>
            </a:pPr>
            <a:r>
              <a:rPr lang="en-US" sz="3200" dirty="0"/>
              <a:t>Desired features of MLI research</a:t>
            </a:r>
          </a:p>
        </p:txBody>
      </p:sp>
      <p:graphicFrame>
        <p:nvGraphicFramePr>
          <p:cNvPr id="7" name="Table 6">
            <a:extLst>
              <a:ext uri="{FF2B5EF4-FFF2-40B4-BE49-F238E27FC236}">
                <a16:creationId xmlns:a16="http://schemas.microsoft.com/office/drawing/2014/main" id="{D5F96670-0D81-4BA6-8A75-AC9AF41724BB}"/>
              </a:ext>
            </a:extLst>
          </p:cNvPr>
          <p:cNvGraphicFramePr>
            <a:graphicFrameLocks noGrp="1"/>
          </p:cNvGraphicFramePr>
          <p:nvPr>
            <p:extLst>
              <p:ext uri="{D42A27DB-BD31-4B8C-83A1-F6EECF244321}">
                <p14:modId xmlns:p14="http://schemas.microsoft.com/office/powerpoint/2010/main" val="4294041215"/>
              </p:ext>
            </p:extLst>
          </p:nvPr>
        </p:nvGraphicFramePr>
        <p:xfrm>
          <a:off x="1617690" y="671805"/>
          <a:ext cx="8993942" cy="6112021"/>
        </p:xfrm>
        <a:graphic>
          <a:graphicData uri="http://schemas.openxmlformats.org/drawingml/2006/table">
            <a:tbl>
              <a:tblPr firstRow="1" firstCol="1" bandRow="1">
                <a:tableStyleId>{5C22544A-7EE6-4342-B048-85BDC9FD1C3A}</a:tableStyleId>
              </a:tblPr>
              <a:tblGrid>
                <a:gridCol w="3979542">
                  <a:extLst>
                    <a:ext uri="{9D8B030D-6E8A-4147-A177-3AD203B41FA5}">
                      <a16:colId xmlns:a16="http://schemas.microsoft.com/office/drawing/2014/main" val="4069593544"/>
                    </a:ext>
                  </a:extLst>
                </a:gridCol>
                <a:gridCol w="5014400">
                  <a:extLst>
                    <a:ext uri="{9D8B030D-6E8A-4147-A177-3AD203B41FA5}">
                      <a16:colId xmlns:a16="http://schemas.microsoft.com/office/drawing/2014/main" val="4142598597"/>
                    </a:ext>
                  </a:extLst>
                </a:gridCol>
              </a:tblGrid>
              <a:tr h="413646">
                <a:tc>
                  <a:txBody>
                    <a:bodyPr/>
                    <a:lstStyle/>
                    <a:p>
                      <a:pPr marL="0" marR="0">
                        <a:lnSpc>
                          <a:spcPct val="107000"/>
                        </a:lnSpc>
                        <a:spcBef>
                          <a:spcPts val="600"/>
                        </a:spcBef>
                        <a:spcAft>
                          <a:spcPts val="600"/>
                        </a:spcAft>
                      </a:pPr>
                      <a:r>
                        <a:rPr lang="en-US" sz="2000" dirty="0">
                          <a:effectLst/>
                          <a:latin typeface="Bell MT" panose="02020503060305020303" pitchFamily="18" charset="0"/>
                          <a:cs typeface="Adobe Devanagari" panose="02040503050201020203" pitchFamily="18" charset="0"/>
                        </a:rPr>
                        <a:t>Intervention/Study Feature</a:t>
                      </a:r>
                      <a:endParaRPr lang="en-US" sz="2000" dirty="0">
                        <a:effectLst/>
                        <a:latin typeface="Bell MT" panose="02020503060305020303" pitchFamily="18" charset="0"/>
                        <a:ea typeface="Calibri" panose="020F0502020204030204" pitchFamily="34" charset="0"/>
                        <a:cs typeface="Adobe Devanagari" panose="02040503050201020203" pitchFamily="18" charset="0"/>
                      </a:endParaRPr>
                    </a:p>
                  </a:txBody>
                  <a:tcPr marL="45720" marR="45720" marT="0" marB="0"/>
                </a:tc>
                <a:tc>
                  <a:txBody>
                    <a:bodyPr/>
                    <a:lstStyle/>
                    <a:p>
                      <a:pPr marL="0" marR="0" algn="ctr">
                        <a:lnSpc>
                          <a:spcPct val="107000"/>
                        </a:lnSpc>
                        <a:spcBef>
                          <a:spcPts val="600"/>
                        </a:spcBef>
                        <a:spcAft>
                          <a:spcPts val="600"/>
                        </a:spcAft>
                      </a:pPr>
                      <a:r>
                        <a:rPr lang="en-US" sz="2000" dirty="0">
                          <a:effectLst/>
                          <a:latin typeface="Bell MT" panose="02020503060305020303" pitchFamily="18" charset="0"/>
                          <a:cs typeface="Adobe Devanagari" panose="02040503050201020203" pitchFamily="18" charset="0"/>
                        </a:rPr>
                        <a:t>Multilevel Intervention Studies</a:t>
                      </a:r>
                      <a:endParaRPr lang="en-US" sz="2000" dirty="0">
                        <a:effectLst/>
                        <a:latin typeface="Bell MT" panose="02020503060305020303" pitchFamily="18" charset="0"/>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523774317"/>
                  </a:ext>
                </a:extLst>
              </a:tr>
              <a:tr h="479309">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Study aims</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Assess intervention effectiveness; document mechanisms of effect</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148567362"/>
                  </a:ext>
                </a:extLst>
              </a:tr>
              <a:tr h="249519">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Primary outcomes</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Multiple outcomes at two, three or more levels</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352167697"/>
                  </a:ext>
                </a:extLst>
              </a:tr>
              <a:tr h="249519">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Intervention targets</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Multiple target groups</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875325650"/>
                  </a:ext>
                </a:extLst>
              </a:tr>
              <a:tr h="249519">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Intervention content</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Multiple, multilevel intervention activities</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460859781"/>
                  </a:ext>
                </a:extLst>
              </a:tr>
              <a:tr h="324179">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Explicit causal model</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Required</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706573345"/>
                  </a:ext>
                </a:extLst>
              </a:tr>
              <a:tr h="718965">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Explicit use of theory</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Required, combining multiple theories, models, and/or frameworks that capture influence at multiple levels and interactions between levels</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58055441"/>
                  </a:ext>
                </a:extLst>
              </a:tr>
              <a:tr h="479309">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Distinguish core functions from forms; identify functions</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Strongly recommended; required for PCORI funding applications</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118903850"/>
                  </a:ext>
                </a:extLst>
              </a:tr>
              <a:tr h="401074">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Intervention tailoring</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Preferable to permit and study</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737007883"/>
                  </a:ext>
                </a:extLst>
              </a:tr>
              <a:tr h="433546">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Study design</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Clustered, adaptative, other atypical designs often needed</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864743744"/>
                  </a:ext>
                </a:extLst>
              </a:tr>
              <a:tr h="426033">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Analysis of contextual influences</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Recommended unless effects are not context-sensitive</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950591161"/>
                  </a:ext>
                </a:extLst>
              </a:tr>
              <a:tr h="510164">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Process evaluation and explicit study of mediators and mechanisms of effect</a:t>
                      </a:r>
                      <a:endParaRPr lang="en-US" sz="1400" b="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Strongly recommended; mandatory if intervention is not highly robust</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89877398"/>
                  </a:ext>
                </a:extLst>
              </a:tr>
              <a:tr h="448411">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Qualitative study of mechanisms of effect</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Strongly recommended</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841079754"/>
                  </a:ext>
                </a:extLst>
              </a:tr>
              <a:tr h="479309">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Quantitative study of mechanisms of effect (e.g., mediation analysis)</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a:effectLst/>
                          <a:latin typeface="+mn-lt"/>
                          <a:cs typeface="Adobe Devanagari" panose="02040503050201020203" pitchFamily="18" charset="0"/>
                        </a:rPr>
                        <a:t>Strongly recommended</a:t>
                      </a:r>
                      <a:endParaRPr lang="en-US" sz="1400" b="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568235028"/>
                  </a:ext>
                </a:extLst>
              </a:tr>
              <a:tr h="249519">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Other applications of qualitative/mixed methods </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400" b="0" dirty="0">
                          <a:effectLst/>
                          <a:latin typeface="+mn-lt"/>
                          <a:cs typeface="Adobe Devanagari" panose="02040503050201020203" pitchFamily="18" charset="0"/>
                        </a:rPr>
                        <a:t>Strongly recommended</a:t>
                      </a:r>
                      <a:endParaRPr lang="en-US" sz="1400" b="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422097675"/>
                  </a:ext>
                </a:extLst>
              </a:tr>
            </a:tbl>
          </a:graphicData>
        </a:graphic>
      </p:graphicFrame>
    </p:spTree>
    <p:extLst>
      <p:ext uri="{BB962C8B-B14F-4D97-AF65-F5344CB8AC3E}">
        <p14:creationId xmlns:p14="http://schemas.microsoft.com/office/powerpoint/2010/main" val="474130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42887" y="2123652"/>
            <a:ext cx="11730037" cy="2963756"/>
          </a:xfrm>
          <a:noFill/>
        </p:spPr>
        <p:txBody>
          <a:bodyPr/>
          <a:lstStyle/>
          <a:p>
            <a:pPr algn="ctr"/>
            <a:r>
              <a:rPr lang="en-US" i="1" dirty="0"/>
              <a:t>Questions and Answers</a:t>
            </a:r>
            <a:br>
              <a:rPr lang="en-US" dirty="0"/>
            </a:br>
            <a:br>
              <a:rPr lang="en-US" dirty="0"/>
            </a:br>
            <a:br>
              <a:rPr lang="en-US" dirty="0"/>
            </a:br>
            <a:br>
              <a:rPr lang="en-US" dirty="0"/>
            </a:br>
            <a:endParaRPr lang="en-US" sz="2800" dirty="0"/>
          </a:p>
        </p:txBody>
      </p:sp>
      <p:sp>
        <p:nvSpPr>
          <p:cNvPr id="7" name="Rectangle 6">
            <a:extLst>
              <a:ext uri="{FF2B5EF4-FFF2-40B4-BE49-F238E27FC236}">
                <a16:creationId xmlns:a16="http://schemas.microsoft.com/office/drawing/2014/main" id="{1091FEC3-BB18-4019-89B9-6F2DF9FC73D4}"/>
              </a:ext>
            </a:extLst>
          </p:cNvPr>
          <p:cNvSpPr/>
          <p:nvPr/>
        </p:nvSpPr>
        <p:spPr>
          <a:xfrm>
            <a:off x="3239092" y="3039534"/>
            <a:ext cx="6096293" cy="778932"/>
          </a:xfrm>
          <a:prstGeom prst="rect">
            <a:avLst/>
          </a:prstGeom>
          <a:solidFill>
            <a:schemeClr val="tx1">
              <a:lumMod val="65000"/>
              <a:lumOff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12:40pm—12:45pm</a:t>
            </a:r>
          </a:p>
        </p:txBody>
      </p:sp>
    </p:spTree>
    <p:extLst>
      <p:ext uri="{BB962C8B-B14F-4D97-AF65-F5344CB8AC3E}">
        <p14:creationId xmlns:p14="http://schemas.microsoft.com/office/powerpoint/2010/main" val="33949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016778" y="2069677"/>
            <a:ext cx="9050867" cy="1694180"/>
          </a:xfrm>
          <a:noFill/>
        </p:spPr>
        <p:txBody>
          <a:bodyPr/>
          <a:lstStyle/>
          <a:p>
            <a:r>
              <a:rPr lang="en-US" sz="4800" b="0" i="1" dirty="0"/>
              <a:t>Programmatic perspective of </a:t>
            </a:r>
            <a:br>
              <a:rPr lang="en-US" sz="4800" b="0" i="1" dirty="0"/>
            </a:br>
            <a:r>
              <a:rPr lang="en-US" sz="4800" b="0" i="1" dirty="0"/>
              <a:t>Multilevel Interventions</a:t>
            </a: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Sarah Kobrin, PhD</a:t>
            </a:r>
            <a:br>
              <a:rPr lang="en-US" dirty="0"/>
            </a:br>
            <a:r>
              <a:rPr lang="en-US" dirty="0"/>
              <a:t>National Cancer Institute</a:t>
            </a:r>
          </a:p>
        </p:txBody>
      </p:sp>
      <p:sp>
        <p:nvSpPr>
          <p:cNvPr id="5" name="AutoShape 4">
            <a:extLst>
              <a:ext uri="{FF2B5EF4-FFF2-40B4-BE49-F238E27FC236}">
                <a16:creationId xmlns:a16="http://schemas.microsoft.com/office/drawing/2014/main" id="{86E0F86C-F6F7-4B92-9D47-6D08BB09B3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erson with curly hair&#10;&#10;Description automatically generated with medium confidence">
            <a:extLst>
              <a:ext uri="{FF2B5EF4-FFF2-40B4-BE49-F238E27FC236}">
                <a16:creationId xmlns:a16="http://schemas.microsoft.com/office/drawing/2014/main" id="{8750F13A-35D2-48D8-8B82-039E6B006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67" y="2125133"/>
            <a:ext cx="1905000" cy="1905000"/>
          </a:xfrm>
          <a:prstGeom prst="rect">
            <a:avLst/>
          </a:prstGeom>
        </p:spPr>
      </p:pic>
    </p:spTree>
    <p:extLst>
      <p:ext uri="{BB962C8B-B14F-4D97-AF65-F5344CB8AC3E}">
        <p14:creationId xmlns:p14="http://schemas.microsoft.com/office/powerpoint/2010/main" val="200413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4501646" y="2225228"/>
            <a:ext cx="7545041" cy="2123488"/>
          </a:xfrm>
          <a:noFill/>
        </p:spPr>
        <p:txBody>
          <a:bodyPr/>
          <a:lstStyle/>
          <a:p>
            <a:pPr>
              <a:tabLst>
                <a:tab pos="2405063" algn="l"/>
              </a:tabLst>
            </a:pPr>
            <a:r>
              <a:rPr lang="en-US" sz="4800" b="0" i="1" dirty="0"/>
              <a:t>Case Study 1:</a:t>
            </a:r>
            <a:br>
              <a:rPr lang="en-US" sz="4800" b="0" i="1" dirty="0"/>
            </a:br>
            <a:r>
              <a:rPr lang="en-US" sz="4800" b="0" i="1" dirty="0"/>
              <a:t>Exemplary Case Studies </a:t>
            </a:r>
            <a:br>
              <a:rPr lang="en-US" sz="4800" b="0" i="1" dirty="0"/>
            </a:br>
            <a:r>
              <a:rPr lang="en-US" sz="4800" b="0" i="1" dirty="0"/>
              <a:t>of MLI Research (Single vs. multiple levels)</a:t>
            </a:r>
            <a:br>
              <a:rPr lang="en-US" sz="4800" b="0" i="1" dirty="0"/>
            </a:b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1194331" y="3982032"/>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Karen Emmons, Ph.D.</a:t>
            </a:r>
          </a:p>
          <a:p>
            <a:pPr algn="ctr"/>
            <a:r>
              <a:rPr lang="en-US" dirty="0"/>
              <a:t>Harvard T.H. Chan</a:t>
            </a:r>
          </a:p>
          <a:p>
            <a:pPr algn="ctr"/>
            <a:r>
              <a:rPr lang="en-US" dirty="0"/>
              <a:t>School of Public Health</a:t>
            </a:r>
          </a:p>
        </p:txBody>
      </p:sp>
      <p:pic>
        <p:nvPicPr>
          <p:cNvPr id="4" name="Picture 3" descr="A person smiling in front of a bookshelf&#10;&#10;Description automatically generated with medium confidence">
            <a:extLst>
              <a:ext uri="{FF2B5EF4-FFF2-40B4-BE49-F238E27FC236}">
                <a16:creationId xmlns:a16="http://schemas.microsoft.com/office/drawing/2014/main" id="{BC868E82-17DF-4F67-8857-A153709A3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252" y="2392326"/>
            <a:ext cx="2073348" cy="1589706"/>
          </a:xfrm>
          <a:prstGeom prst="rect">
            <a:avLst/>
          </a:prstGeom>
          <a:ln>
            <a:solidFill>
              <a:schemeClr val="bg2"/>
            </a:solidFill>
          </a:ln>
        </p:spPr>
      </p:pic>
    </p:spTree>
    <p:extLst>
      <p:ext uri="{BB962C8B-B14F-4D97-AF65-F5344CB8AC3E}">
        <p14:creationId xmlns:p14="http://schemas.microsoft.com/office/powerpoint/2010/main" val="576942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524000" y="15240"/>
            <a:ext cx="9144000" cy="6878638"/>
          </a:xfrm>
          <a:prstGeom prst="rect">
            <a:avLst/>
          </a:prstGeom>
          <a:solidFill>
            <a:srgbClr val="343434"/>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1300">
                <a:solidFill>
                  <a:schemeClr val="bg2"/>
                </a:solidFill>
                <a:latin typeface="Arial" panose="020B0604020202020204" pitchFamily="34" charset="0"/>
                <a:ea typeface="ＭＳ Ｐゴシック" panose="020B0600070205080204" pitchFamily="34" charset="-128"/>
              </a:defRPr>
            </a:lvl1pPr>
            <a:lvl2pPr marL="742950" indent="-285750">
              <a:defRPr sz="1300">
                <a:solidFill>
                  <a:schemeClr val="bg2"/>
                </a:solidFill>
                <a:latin typeface="Arial" panose="020B0604020202020204" pitchFamily="34" charset="0"/>
                <a:ea typeface="ＭＳ Ｐゴシック" panose="020B0600070205080204" pitchFamily="34" charset="-128"/>
              </a:defRPr>
            </a:lvl2pPr>
            <a:lvl3pPr marL="1143000" indent="-228600">
              <a:defRPr sz="1300">
                <a:solidFill>
                  <a:schemeClr val="bg2"/>
                </a:solidFill>
                <a:latin typeface="Arial" panose="020B0604020202020204" pitchFamily="34" charset="0"/>
                <a:ea typeface="ＭＳ Ｐゴシック" panose="020B0600070205080204" pitchFamily="34" charset="-128"/>
              </a:defRPr>
            </a:lvl3pPr>
            <a:lvl4pPr marL="1600200" indent="-228600">
              <a:defRPr sz="1300">
                <a:solidFill>
                  <a:schemeClr val="bg2"/>
                </a:solidFill>
                <a:latin typeface="Arial" panose="020B0604020202020204" pitchFamily="34" charset="0"/>
                <a:ea typeface="ＭＳ Ｐゴシック" panose="020B0600070205080204" pitchFamily="34" charset="-128"/>
              </a:defRPr>
            </a:lvl4pPr>
            <a:lvl5pPr marL="2057400" indent="-228600">
              <a:defRPr sz="13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9pPr>
          </a:lstStyle>
          <a:p>
            <a:pPr algn="ctr" defTabSz="457200"/>
            <a:endParaRPr lang="en-US" altLang="en-US" sz="4200">
              <a:solidFill>
                <a:srgbClr val="97BE6D"/>
              </a:solidFill>
              <a:latin typeface="Gill Sans" charset="0"/>
              <a:ea typeface="ヒラギノ角ゴ ProN W3" charset="-128"/>
              <a:sym typeface="Gill Sans" charset="0"/>
            </a:endParaRPr>
          </a:p>
        </p:txBody>
      </p:sp>
      <p:sp>
        <p:nvSpPr>
          <p:cNvPr id="16387" name="Rectangle 1"/>
          <p:cNvSpPr>
            <a:spLocks/>
          </p:cNvSpPr>
          <p:nvPr/>
        </p:nvSpPr>
        <p:spPr bwMode="auto">
          <a:xfrm>
            <a:off x="2095501" y="1169989"/>
            <a:ext cx="777716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1300">
                <a:solidFill>
                  <a:schemeClr val="bg2"/>
                </a:solidFill>
                <a:latin typeface="Arial" panose="020B0604020202020204" pitchFamily="34" charset="0"/>
                <a:ea typeface="ＭＳ Ｐゴシック" panose="020B0600070205080204" pitchFamily="34" charset="-128"/>
              </a:defRPr>
            </a:lvl1pPr>
            <a:lvl2pPr marL="742950" indent="-285750">
              <a:defRPr sz="1300">
                <a:solidFill>
                  <a:schemeClr val="bg2"/>
                </a:solidFill>
                <a:latin typeface="Arial" panose="020B0604020202020204" pitchFamily="34" charset="0"/>
                <a:ea typeface="ＭＳ Ｐゴシック" panose="020B0600070205080204" pitchFamily="34" charset="-128"/>
              </a:defRPr>
            </a:lvl2pPr>
            <a:lvl3pPr marL="1143000" indent="-228600">
              <a:defRPr sz="1300">
                <a:solidFill>
                  <a:schemeClr val="bg2"/>
                </a:solidFill>
                <a:latin typeface="Arial" panose="020B0604020202020204" pitchFamily="34" charset="0"/>
                <a:ea typeface="ＭＳ Ｐゴシック" panose="020B0600070205080204" pitchFamily="34" charset="-128"/>
              </a:defRPr>
            </a:lvl3pPr>
            <a:lvl4pPr marL="1600200" indent="-228600">
              <a:defRPr sz="1300">
                <a:solidFill>
                  <a:schemeClr val="bg2"/>
                </a:solidFill>
                <a:latin typeface="Arial" panose="020B0604020202020204" pitchFamily="34" charset="0"/>
                <a:ea typeface="ＭＳ Ｐゴシック" panose="020B0600070205080204" pitchFamily="34" charset="-128"/>
              </a:defRPr>
            </a:lvl4pPr>
            <a:lvl5pPr marL="2057400" indent="-228600">
              <a:defRPr sz="13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9pPr>
          </a:lstStyle>
          <a:p>
            <a:pPr algn="ctr" defTabSz="457200"/>
            <a:endParaRPr lang="en-US" altLang="en-US" sz="3700">
              <a:solidFill>
                <a:srgbClr val="FFFFFF"/>
              </a:solidFill>
              <a:sym typeface="Helvetica" panose="020B0604020202020204" pitchFamily="34" charset="0"/>
            </a:endParaRPr>
          </a:p>
        </p:txBody>
      </p:sp>
      <p:pic>
        <p:nvPicPr>
          <p:cNvPr id="163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7427" y="254917"/>
            <a:ext cx="5294454" cy="84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6"/>
          <p:cNvGrpSpPr>
            <a:grpSpLocks/>
          </p:cNvGrpSpPr>
          <p:nvPr/>
        </p:nvGrpSpPr>
        <p:grpSpPr bwMode="auto">
          <a:xfrm>
            <a:off x="1524000" y="2304876"/>
            <a:ext cx="9144000" cy="1579563"/>
            <a:chOff x="0" y="3844117"/>
            <a:chExt cx="9144000" cy="1579348"/>
          </a:xfrm>
        </p:grpSpPr>
        <p:pic>
          <p:nvPicPr>
            <p:cNvPr id="16391" name="Picture 12" descr="http://cdn1.sph.harvard.edu/wp-content/uploads/sites/60/2015/03/Pesticide-sprayer_feature-370x244.jpg"/>
            <p:cNvPicPr>
              <a:picLocks noChangeAspect="1" noChangeArrowheads="1"/>
            </p:cNvPicPr>
            <p:nvPr/>
          </p:nvPicPr>
          <p:blipFill>
            <a:blip r:embed="rId4">
              <a:extLst>
                <a:ext uri="{28A0092B-C50C-407E-A947-70E740481C1C}">
                  <a14:useLocalDpi xmlns:a14="http://schemas.microsoft.com/office/drawing/2010/main" val="0"/>
                </a:ext>
              </a:extLst>
            </a:blip>
            <a:srcRect l="37042" t="15292" b="139"/>
            <a:stretch>
              <a:fillRect/>
            </a:stretch>
          </p:blipFill>
          <p:spPr bwMode="auto">
            <a:xfrm>
              <a:off x="6062838" y="3844117"/>
              <a:ext cx="1749544" cy="15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descr="Photos around campus, student study groups, Longwood. General stock. Signed releases for all students. Signed releases."/>
            <p:cNvPicPr>
              <a:picLocks noChangeAspect="1" noChangeArrowheads="1"/>
            </p:cNvPicPr>
            <p:nvPr/>
          </p:nvPicPr>
          <p:blipFill>
            <a:blip r:embed="rId5">
              <a:extLst>
                <a:ext uri="{28A0092B-C50C-407E-A947-70E740481C1C}">
                  <a14:useLocalDpi xmlns:a14="http://schemas.microsoft.com/office/drawing/2010/main" val="0"/>
                </a:ext>
              </a:extLst>
            </a:blip>
            <a:srcRect l="14149" t="10478" r="30867" b="10478"/>
            <a:stretch>
              <a:fillRect/>
            </a:stretch>
          </p:blipFill>
          <p:spPr bwMode="auto">
            <a:xfrm>
              <a:off x="0" y="3853973"/>
              <a:ext cx="1638706" cy="15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descr="http://cdn2.sph.harvard.edu/wp-content/uploads/sites/45/2012/04/impacted.jpg"/>
            <p:cNvPicPr>
              <a:picLocks noChangeAspect="1" noChangeArrowheads="1"/>
            </p:cNvPicPr>
            <p:nvPr/>
          </p:nvPicPr>
          <p:blipFill>
            <a:blip r:embed="rId6">
              <a:extLst>
                <a:ext uri="{28A0092B-C50C-407E-A947-70E740481C1C}">
                  <a14:useLocalDpi xmlns:a14="http://schemas.microsoft.com/office/drawing/2010/main" val="0"/>
                </a:ext>
              </a:extLst>
            </a:blip>
            <a:srcRect l="20976" t="49432" r="46213" b="10922"/>
            <a:stretch>
              <a:fillRect/>
            </a:stretch>
          </p:blipFill>
          <p:spPr bwMode="auto">
            <a:xfrm>
              <a:off x="1507687" y="3848003"/>
              <a:ext cx="1661008" cy="155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8" descr="Experimental Ebola vaccine shows promise"/>
            <p:cNvPicPr>
              <a:picLocks noChangeAspect="1" noChangeArrowheads="1"/>
            </p:cNvPicPr>
            <p:nvPr/>
          </p:nvPicPr>
          <p:blipFill>
            <a:blip r:embed="rId7">
              <a:extLst>
                <a:ext uri="{28A0092B-C50C-407E-A947-70E740481C1C}">
                  <a14:useLocalDpi xmlns:a14="http://schemas.microsoft.com/office/drawing/2010/main" val="0"/>
                </a:ext>
              </a:extLst>
            </a:blip>
            <a:srcRect l="10373" t="9616" r="32863" b="16106"/>
            <a:stretch>
              <a:fillRect/>
            </a:stretch>
          </p:blipFill>
          <p:spPr bwMode="auto">
            <a:xfrm>
              <a:off x="3037675" y="3853973"/>
              <a:ext cx="1682528" cy="155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0" descr="http://cdn1.sph.harvard.edu/wp-content/uploads/sites/57/2013/01/Front-web-image-2-400x250.jpg"/>
            <p:cNvPicPr>
              <a:picLocks noChangeAspect="1" noChangeArrowheads="1"/>
            </p:cNvPicPr>
            <p:nvPr/>
          </p:nvPicPr>
          <p:blipFill>
            <a:blip r:embed="rId8">
              <a:extLst>
                <a:ext uri="{28A0092B-C50C-407E-A947-70E740481C1C}">
                  <a14:useLocalDpi xmlns:a14="http://schemas.microsoft.com/office/drawing/2010/main" val="0"/>
                </a:ext>
              </a:extLst>
            </a:blip>
            <a:srcRect l="40364" r="642"/>
            <a:stretch>
              <a:fillRect/>
            </a:stretch>
          </p:blipFill>
          <p:spPr bwMode="auto">
            <a:xfrm>
              <a:off x="7670042" y="3846015"/>
              <a:ext cx="1473958" cy="15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6" descr="http://cdn2.sph.harvard.edu/wp-content/uploads/sites/45/2012/04/impacted.jpg"/>
            <p:cNvPicPr>
              <a:picLocks noChangeAspect="1" noChangeArrowheads="1"/>
            </p:cNvPicPr>
            <p:nvPr/>
          </p:nvPicPr>
          <p:blipFill>
            <a:blip r:embed="rId6">
              <a:extLst>
                <a:ext uri="{28A0092B-C50C-407E-A947-70E740481C1C}">
                  <a14:useLocalDpi xmlns:a14="http://schemas.microsoft.com/office/drawing/2010/main" val="0"/>
                </a:ext>
              </a:extLst>
            </a:blip>
            <a:srcRect l="68636" t="57298" r="4594" b="8981"/>
            <a:stretch>
              <a:fillRect/>
            </a:stretch>
          </p:blipFill>
          <p:spPr bwMode="auto">
            <a:xfrm>
              <a:off x="4572000" y="3849993"/>
              <a:ext cx="1621130" cy="155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4"/>
          <p:cNvSpPr>
            <a:spLocks/>
          </p:cNvSpPr>
          <p:nvPr/>
        </p:nvSpPr>
        <p:spPr bwMode="auto">
          <a:xfrm>
            <a:off x="1714500" y="4237023"/>
            <a:ext cx="8763000" cy="2309304"/>
          </a:xfrm>
          <a:prstGeom prst="rect">
            <a:avLst/>
          </a:prstGeom>
          <a:noFill/>
          <a:ln w="12700" cap="flat">
            <a:noFill/>
            <a:miter lim="800000"/>
            <a:headEnd type="none" w="med" len="med"/>
            <a:tailEnd type="none" w="med" len="med"/>
          </a:ln>
        </p:spPr>
        <p:txBody>
          <a:bodyPr lIns="0" tIns="0" rIns="0" bIns="0"/>
          <a:lstStyle/>
          <a:p>
            <a:pPr algn="ctr" defTabSz="457200">
              <a:defRPr/>
            </a:pPr>
            <a:r>
              <a:rPr lang="en-US" sz="2500" dirty="0">
                <a:solidFill>
                  <a:srgbClr val="FFFFFF"/>
                </a:solidFill>
                <a:latin typeface="Arial"/>
                <a:ea typeface="Helvetica" pitchFamily="-1" charset="0"/>
                <a:cs typeface="Helvetica" pitchFamily="-1" charset="0"/>
                <a:sym typeface="Helvetica" pitchFamily="-1" charset="0"/>
              </a:rPr>
              <a:t>Case Study 1 </a:t>
            </a:r>
          </a:p>
          <a:p>
            <a:pPr algn="ctr" defTabSz="457200">
              <a:defRPr/>
            </a:pPr>
            <a:r>
              <a:rPr lang="en-US" sz="2500" dirty="0">
                <a:solidFill>
                  <a:srgbClr val="FFFFFF"/>
                </a:solidFill>
                <a:latin typeface="Arial"/>
                <a:ea typeface="Helvetica" pitchFamily="-1" charset="0"/>
                <a:cs typeface="Helvetica" pitchFamily="-1" charset="0"/>
                <a:sym typeface="Helvetica" pitchFamily="-1" charset="0"/>
              </a:rPr>
              <a:t>Community-Focused Multilevel Interventions</a:t>
            </a:r>
          </a:p>
          <a:p>
            <a:pPr algn="ctr" defTabSz="457200">
              <a:defRPr/>
            </a:pPr>
            <a:endParaRPr lang="en-US" sz="2500" dirty="0">
              <a:solidFill>
                <a:srgbClr val="FFFFFF"/>
              </a:solidFill>
              <a:latin typeface="Arial"/>
              <a:ea typeface="Helvetica" pitchFamily="-1" charset="0"/>
              <a:cs typeface="Helvetica" pitchFamily="-1" charset="0"/>
              <a:sym typeface="Helvetica" pitchFamily="-1" charset="0"/>
            </a:endParaRPr>
          </a:p>
          <a:p>
            <a:pPr algn="ctr" defTabSz="457200">
              <a:defRPr/>
            </a:pPr>
            <a:r>
              <a:rPr lang="en-US" sz="2200" dirty="0">
                <a:solidFill>
                  <a:srgbClr val="FFFFFF"/>
                </a:solidFill>
                <a:latin typeface="Arial"/>
                <a:ea typeface="Helvetica" pitchFamily="-1" charset="0"/>
                <a:cs typeface="Helvetica" pitchFamily="-1" charset="0"/>
                <a:sym typeface="Helvetica" pitchFamily="-1" charset="0"/>
              </a:rPr>
              <a:t>Karen M. Emmons, Ph.D.</a:t>
            </a:r>
          </a:p>
          <a:p>
            <a:pPr algn="ctr" defTabSz="457200">
              <a:defRPr/>
            </a:pPr>
            <a:r>
              <a:rPr lang="en-US" sz="2200" dirty="0">
                <a:solidFill>
                  <a:srgbClr val="FFFFFF"/>
                </a:solidFill>
                <a:latin typeface="Arial"/>
                <a:ea typeface="Helvetica" pitchFamily="-1" charset="0"/>
                <a:cs typeface="Helvetica" pitchFamily="-1" charset="0"/>
                <a:sym typeface="Helvetica" pitchFamily="-1" charset="0"/>
              </a:rPr>
              <a:t>Multilevel Intervention Training Institute (MLTI)</a:t>
            </a:r>
          </a:p>
        </p:txBody>
      </p:sp>
      <p:pic>
        <p:nvPicPr>
          <p:cNvPr id="14" name="Picture 9" descr="High Res Logo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9561" b="19171"/>
          <a:stretch/>
        </p:blipFill>
        <p:spPr bwMode="auto">
          <a:xfrm>
            <a:off x="8024388" y="247945"/>
            <a:ext cx="1848275" cy="12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9053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519878"/>
            <a:ext cx="8304609" cy="1093263"/>
          </a:xfrm>
        </p:spPr>
        <p:txBody>
          <a:bodyPr/>
          <a:lstStyle/>
          <a:p>
            <a:pPr lvl="0"/>
            <a:r>
              <a:rPr lang="en-US" b="1" dirty="0">
                <a:solidFill>
                  <a:srgbClr val="C00000"/>
                </a:solidFill>
              </a:rPr>
              <a:t>What is a community? </a:t>
            </a:r>
            <a:br>
              <a:rPr lang="en-US" dirty="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1" y="1086436"/>
            <a:ext cx="8251031" cy="5104815"/>
          </a:xfrm>
        </p:spPr>
        <p:txBody>
          <a:bodyPr/>
          <a:lstStyle/>
          <a:p>
            <a:pPr>
              <a:spcBef>
                <a:spcPts val="1200"/>
              </a:spcBef>
            </a:pPr>
            <a:r>
              <a:rPr lang="en-US" sz="2400" dirty="0"/>
              <a:t>Functional spatial unit</a:t>
            </a:r>
          </a:p>
          <a:p>
            <a:pPr>
              <a:spcBef>
                <a:spcPts val="1200"/>
              </a:spcBef>
            </a:pPr>
            <a:r>
              <a:rPr lang="en-US" sz="2400" dirty="0"/>
              <a:t>Unit of patterned social interaction</a:t>
            </a:r>
          </a:p>
          <a:p>
            <a:pPr>
              <a:spcBef>
                <a:spcPts val="1200"/>
              </a:spcBef>
            </a:pPr>
            <a:r>
              <a:rPr lang="en-US" sz="2400" dirty="0"/>
              <a:t>Symbolic units of collective identity</a:t>
            </a:r>
          </a:p>
          <a:p>
            <a:pPr>
              <a:spcBef>
                <a:spcPts val="1200"/>
              </a:spcBef>
            </a:pPr>
            <a:r>
              <a:rPr lang="en-US" sz="2400" dirty="0"/>
              <a:t>Social unit for political change</a:t>
            </a:r>
          </a:p>
          <a:p>
            <a:pPr marL="500044" lvl="1" indent="0">
              <a:buNone/>
            </a:pPr>
            <a:endParaRPr lang="en-US" sz="2400" dirty="0"/>
          </a:p>
          <a:p>
            <a:pPr marL="500044" lvl="1" indent="0">
              <a:buNone/>
            </a:pPr>
            <a:r>
              <a:rPr lang="en-US" sz="2400" dirty="0"/>
              <a:t>Two theoretical approaches: </a:t>
            </a:r>
            <a:endParaRPr lang="en-US" sz="1800" dirty="0"/>
          </a:p>
          <a:p>
            <a:pPr lvl="1"/>
            <a:r>
              <a:rPr lang="en-US" sz="2400" dirty="0"/>
              <a:t>Ecological System Perspective</a:t>
            </a:r>
          </a:p>
          <a:p>
            <a:pPr lvl="1"/>
            <a:r>
              <a:rPr lang="en-US" sz="2400" dirty="0"/>
              <a:t>Social Systems Perspective</a:t>
            </a:r>
            <a:endParaRPr lang="en-US" dirty="0"/>
          </a:p>
        </p:txBody>
      </p:sp>
      <p:pic>
        <p:nvPicPr>
          <p:cNvPr id="4"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322" y="1828818"/>
            <a:ext cx="4770960" cy="360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828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290" y="248318"/>
            <a:ext cx="9107710" cy="693515"/>
          </a:xfrm>
        </p:spPr>
        <p:txBody>
          <a:bodyPr/>
          <a:lstStyle/>
          <a:p>
            <a:r>
              <a:rPr lang="en-US" sz="3000" b="1" dirty="0">
                <a:solidFill>
                  <a:srgbClr val="C00000"/>
                </a:solidFill>
              </a:rPr>
              <a:t>An Example of a (Single Level) </a:t>
            </a:r>
            <a:br>
              <a:rPr lang="en-US" sz="3000" b="1" dirty="0">
                <a:solidFill>
                  <a:srgbClr val="C00000"/>
                </a:solidFill>
              </a:rPr>
            </a:br>
            <a:r>
              <a:rPr lang="en-US" sz="3000" b="1" dirty="0">
                <a:solidFill>
                  <a:srgbClr val="C00000"/>
                </a:solidFill>
              </a:rPr>
              <a:t>Community-Level Intervention </a:t>
            </a:r>
          </a:p>
        </p:txBody>
      </p:sp>
      <p:pic>
        <p:nvPicPr>
          <p:cNvPr id="4" name="Content Placeholder 3"/>
          <p:cNvPicPr>
            <a:picLocks noGrp="1" noChangeAspect="1"/>
          </p:cNvPicPr>
          <p:nvPr>
            <p:ph idx="1"/>
          </p:nvPr>
        </p:nvPicPr>
        <p:blipFill rotWithShape="1">
          <a:blip r:embed="rId3"/>
          <a:srcRect l="11296" t="15969" r="37115" b="17579"/>
          <a:stretch/>
        </p:blipFill>
        <p:spPr>
          <a:xfrm>
            <a:off x="1615584" y="1088756"/>
            <a:ext cx="6826549" cy="4946284"/>
          </a:xfrm>
          <a:prstGeom prst="rect">
            <a:avLst/>
          </a:prstGeom>
        </p:spPr>
      </p:pic>
      <p:pic>
        <p:nvPicPr>
          <p:cNvPr id="7" name="Picture 6"/>
          <p:cNvPicPr>
            <a:picLocks noChangeAspect="1"/>
          </p:cNvPicPr>
          <p:nvPr/>
        </p:nvPicPr>
        <p:blipFill rotWithShape="1">
          <a:blip r:embed="rId4"/>
          <a:srcRect l="54031" t="61806" r="38265" b="11889"/>
          <a:stretch/>
        </p:blipFill>
        <p:spPr>
          <a:xfrm>
            <a:off x="8533716" y="2773731"/>
            <a:ext cx="1814245" cy="3484312"/>
          </a:xfrm>
          <a:prstGeom prst="rect">
            <a:avLst/>
          </a:prstGeom>
        </p:spPr>
      </p:pic>
      <p:pic>
        <p:nvPicPr>
          <p:cNvPr id="6" name="Picture 5"/>
          <p:cNvPicPr>
            <a:picLocks noChangeAspect="1"/>
          </p:cNvPicPr>
          <p:nvPr/>
        </p:nvPicPr>
        <p:blipFill rotWithShape="1">
          <a:blip r:embed="rId5"/>
          <a:srcRect l="26377" t="39796" r="55102" b="31270"/>
          <a:stretch/>
        </p:blipFill>
        <p:spPr>
          <a:xfrm>
            <a:off x="8350549" y="989826"/>
            <a:ext cx="2221622" cy="1952336"/>
          </a:xfrm>
          <a:prstGeom prst="rect">
            <a:avLst/>
          </a:prstGeom>
        </p:spPr>
      </p:pic>
      <p:sp>
        <p:nvSpPr>
          <p:cNvPr id="8" name="TextBox 7"/>
          <p:cNvSpPr txBox="1"/>
          <p:nvPr/>
        </p:nvSpPr>
        <p:spPr>
          <a:xfrm>
            <a:off x="3215640" y="6164842"/>
            <a:ext cx="2172390" cy="369332"/>
          </a:xfrm>
          <a:prstGeom prst="rect">
            <a:avLst/>
          </a:prstGeom>
          <a:noFill/>
        </p:spPr>
        <p:txBody>
          <a:bodyPr wrap="none" rtlCol="0">
            <a:spAutoFit/>
          </a:bodyPr>
          <a:lstStyle/>
          <a:p>
            <a:pPr defTabSz="457200"/>
            <a:r>
              <a:rPr lang="en-US" dirty="0">
                <a:solidFill>
                  <a:srgbClr val="000000"/>
                </a:solidFill>
                <a:latin typeface="Arial"/>
              </a:rPr>
              <a:t>Brooks, et al., 2017</a:t>
            </a:r>
          </a:p>
        </p:txBody>
      </p:sp>
      <p:sp>
        <p:nvSpPr>
          <p:cNvPr id="3" name="Rectangle 2"/>
          <p:cNvSpPr/>
          <p:nvPr/>
        </p:nvSpPr>
        <p:spPr bwMode="auto">
          <a:xfrm>
            <a:off x="6428510" y="4080794"/>
            <a:ext cx="1125997" cy="196483"/>
          </a:xfrm>
          <a:prstGeom prst="rect">
            <a:avLst/>
          </a:prstGeom>
          <a:solidFill>
            <a:schemeClr val="bg2">
              <a:lumMod val="8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5" name="Rectangle 4"/>
          <p:cNvSpPr/>
          <p:nvPr/>
        </p:nvSpPr>
        <p:spPr bwMode="auto">
          <a:xfrm>
            <a:off x="6428510" y="4216821"/>
            <a:ext cx="1125997" cy="45719"/>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val="5213661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2231292"/>
            <a:ext cx="8304609" cy="1553766"/>
          </a:xfrm>
        </p:spPr>
        <p:txBody>
          <a:bodyPr/>
          <a:lstStyle/>
          <a:p>
            <a:r>
              <a:rPr lang="en-US" b="1" dirty="0">
                <a:solidFill>
                  <a:srgbClr val="C00000"/>
                </a:solidFill>
              </a:rPr>
              <a:t>More Levels, More Impact… ??</a:t>
            </a:r>
          </a:p>
        </p:txBody>
      </p:sp>
    </p:spTree>
    <p:extLst>
      <p:ext uri="{BB962C8B-B14F-4D97-AF65-F5344CB8AC3E}">
        <p14:creationId xmlns:p14="http://schemas.microsoft.com/office/powerpoint/2010/main" val="66639565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268" t="29114" r="62690" b="21023"/>
          <a:stretch/>
        </p:blipFill>
        <p:spPr>
          <a:xfrm>
            <a:off x="1509056" y="1050384"/>
            <a:ext cx="9158944" cy="5807617"/>
          </a:xfrm>
          <a:prstGeom prst="rect">
            <a:avLst/>
          </a:prstGeom>
        </p:spPr>
      </p:pic>
      <p:sp>
        <p:nvSpPr>
          <p:cNvPr id="3" name="Title 2"/>
          <p:cNvSpPr>
            <a:spLocks noGrp="1"/>
          </p:cNvSpPr>
          <p:nvPr>
            <p:ph type="title"/>
          </p:nvPr>
        </p:nvSpPr>
        <p:spPr>
          <a:xfrm>
            <a:off x="1616598" y="302028"/>
            <a:ext cx="9630137" cy="856402"/>
          </a:xfrm>
        </p:spPr>
        <p:txBody>
          <a:bodyPr/>
          <a:lstStyle/>
          <a:p>
            <a:pPr algn="l"/>
            <a:r>
              <a:rPr lang="en-US" sz="3100" b="1" dirty="0">
                <a:solidFill>
                  <a:srgbClr val="C00000"/>
                </a:solidFill>
              </a:rPr>
              <a:t>43,000 New Cancers Annually Caused by HPV</a:t>
            </a:r>
          </a:p>
        </p:txBody>
      </p:sp>
      <p:pic>
        <p:nvPicPr>
          <p:cNvPr id="4" name="Picture 3"/>
          <p:cNvPicPr>
            <a:picLocks noChangeAspect="1"/>
          </p:cNvPicPr>
          <p:nvPr/>
        </p:nvPicPr>
        <p:blipFill rotWithShape="1">
          <a:blip r:embed="rId4"/>
          <a:srcRect l="12368" t="73260" r="62722" b="11848"/>
          <a:stretch/>
        </p:blipFill>
        <p:spPr>
          <a:xfrm>
            <a:off x="2959261" y="4985923"/>
            <a:ext cx="5474826" cy="954783"/>
          </a:xfrm>
          <a:prstGeom prst="rect">
            <a:avLst/>
          </a:prstGeom>
        </p:spPr>
      </p:pic>
    </p:spTree>
    <p:extLst>
      <p:ext uri="{BB962C8B-B14F-4D97-AF65-F5344CB8AC3E}">
        <p14:creationId xmlns:p14="http://schemas.microsoft.com/office/powerpoint/2010/main" val="36171438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166385"/>
            <a:ext cx="8304609" cy="1553766"/>
          </a:xfrm>
        </p:spPr>
        <p:txBody>
          <a:bodyPr/>
          <a:lstStyle/>
          <a:p>
            <a:r>
              <a:rPr lang="en-US" sz="2900" b="1" dirty="0">
                <a:solidFill>
                  <a:srgbClr val="C00000"/>
                </a:solidFill>
              </a:rPr>
              <a:t>HPV Vaccination Will Likely Eradicate </a:t>
            </a:r>
            <a:br>
              <a:rPr lang="en-US" sz="2900" b="1" dirty="0">
                <a:solidFill>
                  <a:srgbClr val="C00000"/>
                </a:solidFill>
              </a:rPr>
            </a:br>
            <a:r>
              <a:rPr lang="en-US" sz="2900" b="1" dirty="0">
                <a:solidFill>
                  <a:srgbClr val="C00000"/>
                </a:solidFill>
              </a:rPr>
              <a:t>Cervical Cancer in Australia</a:t>
            </a:r>
          </a:p>
        </p:txBody>
      </p:sp>
      <p:sp>
        <p:nvSpPr>
          <p:cNvPr id="3" name="Content Placeholder 2"/>
          <p:cNvSpPr>
            <a:spLocks noGrp="1"/>
          </p:cNvSpPr>
          <p:nvPr>
            <p:ph idx="1"/>
          </p:nvPr>
        </p:nvSpPr>
        <p:spPr>
          <a:xfrm>
            <a:off x="1427748" y="1133470"/>
            <a:ext cx="9240252" cy="4018359"/>
          </a:xfrm>
        </p:spPr>
        <p:txBody>
          <a:bodyPr/>
          <a:lstStyle/>
          <a:p>
            <a:pPr>
              <a:spcBef>
                <a:spcPts val="0"/>
              </a:spcBef>
            </a:pPr>
            <a:r>
              <a:rPr lang="en-US" sz="1900" dirty="0"/>
              <a:t>Mandatory school-based administration and free vaccine introduced in 2007</a:t>
            </a:r>
          </a:p>
          <a:p>
            <a:pPr>
              <a:spcBef>
                <a:spcPts val="0"/>
              </a:spcBef>
            </a:pPr>
            <a:endParaRPr lang="en-US" sz="1900" dirty="0"/>
          </a:p>
          <a:p>
            <a:pPr>
              <a:spcBef>
                <a:spcPts val="0"/>
              </a:spcBef>
            </a:pPr>
            <a:r>
              <a:rPr lang="en-US" sz="1900" dirty="0"/>
              <a:t>By 2015 (age 15):	</a:t>
            </a:r>
          </a:p>
          <a:p>
            <a:pPr lvl="1">
              <a:spcBef>
                <a:spcPts val="0"/>
              </a:spcBef>
            </a:pPr>
            <a:r>
              <a:rPr lang="en-US" sz="1900" dirty="0"/>
              <a:t>Girls: 83% had 2 doses</a:t>
            </a:r>
          </a:p>
          <a:p>
            <a:pPr marL="500044" lvl="1" indent="0">
              <a:spcBef>
                <a:spcPts val="0"/>
              </a:spcBef>
              <a:buNone/>
            </a:pPr>
            <a:r>
              <a:rPr lang="en-US" sz="1900" dirty="0"/>
              <a:t>	         77% had 3 doses</a:t>
            </a:r>
          </a:p>
          <a:p>
            <a:pPr lvl="1">
              <a:spcBef>
                <a:spcPts val="0"/>
              </a:spcBef>
            </a:pPr>
            <a:endParaRPr lang="en-US" sz="1900" dirty="0"/>
          </a:p>
          <a:p>
            <a:pPr lvl="1">
              <a:spcBef>
                <a:spcPts val="0"/>
              </a:spcBef>
            </a:pPr>
            <a:r>
              <a:rPr lang="en-US" sz="1900" dirty="0"/>
              <a:t>Boys: 74% had 2 doses</a:t>
            </a:r>
          </a:p>
          <a:p>
            <a:pPr marL="1437628" lvl="4" indent="0">
              <a:spcBef>
                <a:spcPts val="0"/>
              </a:spcBef>
              <a:buNone/>
            </a:pPr>
            <a:r>
              <a:rPr lang="en-US" sz="1900" dirty="0"/>
              <a:t>  66% had 3 doses</a:t>
            </a:r>
          </a:p>
          <a:p>
            <a:pPr marL="1437628" lvl="4" indent="0">
              <a:spcBef>
                <a:spcPts val="0"/>
              </a:spcBef>
              <a:buNone/>
            </a:pPr>
            <a:endParaRPr lang="en-US" sz="2000" dirty="0"/>
          </a:p>
        </p:txBody>
      </p:sp>
      <p:sp>
        <p:nvSpPr>
          <p:cNvPr id="4" name="TextBox 3"/>
          <p:cNvSpPr txBox="1"/>
          <p:nvPr/>
        </p:nvSpPr>
        <p:spPr>
          <a:xfrm flipH="1">
            <a:off x="1733942" y="5248910"/>
            <a:ext cx="3056021" cy="461665"/>
          </a:xfrm>
          <a:prstGeom prst="rect">
            <a:avLst/>
          </a:prstGeom>
          <a:noFill/>
        </p:spPr>
        <p:txBody>
          <a:bodyPr wrap="square" rtlCol="0">
            <a:spAutoFit/>
          </a:bodyPr>
          <a:lstStyle/>
          <a:p>
            <a:pPr defTabSz="457200"/>
            <a:r>
              <a:rPr lang="en-US" sz="1200" dirty="0">
                <a:solidFill>
                  <a:srgbClr val="343434"/>
                </a:solidFill>
                <a:latin typeface="Arial"/>
              </a:rPr>
              <a:t>National HPV Vaccination </a:t>
            </a:r>
          </a:p>
          <a:p>
            <a:pPr defTabSz="457200"/>
            <a:r>
              <a:rPr lang="en-US" sz="1200" dirty="0">
                <a:solidFill>
                  <a:srgbClr val="343434"/>
                </a:solidFill>
                <a:latin typeface="Arial"/>
              </a:rPr>
              <a:t>Program Register, 2016</a:t>
            </a:r>
          </a:p>
        </p:txBody>
      </p:sp>
      <p:pic>
        <p:nvPicPr>
          <p:cNvPr id="5" name="Picture 4"/>
          <p:cNvPicPr>
            <a:picLocks noChangeAspect="1"/>
          </p:cNvPicPr>
          <p:nvPr/>
        </p:nvPicPr>
        <p:blipFill rotWithShape="1">
          <a:blip r:embed="rId3"/>
          <a:srcRect l="18786" t="13544" r="23040" b="11140"/>
          <a:stretch/>
        </p:blipFill>
        <p:spPr>
          <a:xfrm>
            <a:off x="5096154" y="1667737"/>
            <a:ext cx="5815686" cy="4419782"/>
          </a:xfrm>
          <a:prstGeom prst="rect">
            <a:avLst/>
          </a:prstGeom>
        </p:spPr>
      </p:pic>
      <p:sp>
        <p:nvSpPr>
          <p:cNvPr id="6" name="Left Arrow 5"/>
          <p:cNvSpPr/>
          <p:nvPr/>
        </p:nvSpPr>
        <p:spPr bwMode="auto">
          <a:xfrm>
            <a:off x="9927622" y="3462528"/>
            <a:ext cx="489158" cy="246888"/>
          </a:xfrm>
          <a:prstGeom prst="leftArrow">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7" name="Left Arrow 6"/>
          <p:cNvSpPr/>
          <p:nvPr/>
        </p:nvSpPr>
        <p:spPr bwMode="auto">
          <a:xfrm>
            <a:off x="9959866" y="4002024"/>
            <a:ext cx="489158" cy="246888"/>
          </a:xfrm>
          <a:prstGeom prst="leftArrow">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8" name="Left Arrow 7"/>
          <p:cNvSpPr/>
          <p:nvPr/>
        </p:nvSpPr>
        <p:spPr bwMode="auto">
          <a:xfrm>
            <a:off x="9932720" y="4837176"/>
            <a:ext cx="489158" cy="246888"/>
          </a:xfrm>
          <a:prstGeom prst="leftArrow">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9" name="Rectangle 8"/>
          <p:cNvSpPr/>
          <p:nvPr/>
        </p:nvSpPr>
        <p:spPr bwMode="auto">
          <a:xfrm>
            <a:off x="8303943" y="2386362"/>
            <a:ext cx="1516564" cy="3010829"/>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val="3098702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321469"/>
            <a:ext cx="8304609" cy="533166"/>
          </a:xfrm>
        </p:spPr>
        <p:txBody>
          <a:bodyPr/>
          <a:lstStyle/>
          <a:p>
            <a:r>
              <a:rPr lang="en-US" sz="3000" b="1" dirty="0">
                <a:solidFill>
                  <a:srgbClr val="C00000"/>
                </a:solidFill>
              </a:rPr>
              <a:t>HPV Vaccination Rates in the US are Low</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498" b="60794"/>
          <a:stretch/>
        </p:blipFill>
        <p:spPr>
          <a:xfrm>
            <a:off x="3070080" y="962453"/>
            <a:ext cx="5903138" cy="2561078"/>
          </a:xfrm>
          <a:prstGeom prst="rect">
            <a:avLst/>
          </a:prstGeom>
        </p:spPr>
      </p:pic>
      <p:grpSp>
        <p:nvGrpSpPr>
          <p:cNvPr id="11" name="Group 10"/>
          <p:cNvGrpSpPr/>
          <p:nvPr/>
        </p:nvGrpSpPr>
        <p:grpSpPr>
          <a:xfrm>
            <a:off x="1733877" y="3790012"/>
            <a:ext cx="7359966" cy="3478889"/>
            <a:chOff x="209877" y="3790012"/>
            <a:chExt cx="6979524" cy="3067988"/>
          </a:xfrm>
        </p:grpSpPr>
        <p:grpSp>
          <p:nvGrpSpPr>
            <p:cNvPr id="8" name="Group 7"/>
            <p:cNvGrpSpPr/>
            <p:nvPr/>
          </p:nvGrpSpPr>
          <p:grpSpPr>
            <a:xfrm>
              <a:off x="795316" y="3790012"/>
              <a:ext cx="6394085" cy="2843561"/>
              <a:chOff x="68580" y="4549139"/>
              <a:chExt cx="9298318" cy="5408899"/>
            </a:xfrm>
          </p:grpSpPr>
          <p:pic>
            <p:nvPicPr>
              <p:cNvPr id="3" name="Picture 2"/>
              <p:cNvPicPr>
                <a:picLocks noChangeAspect="1"/>
              </p:cNvPicPr>
              <p:nvPr/>
            </p:nvPicPr>
            <p:blipFill rotWithShape="1">
              <a:blip r:embed="rId4"/>
              <a:srcRect l="7937" t="44223" r="44145" b="4606"/>
              <a:stretch/>
            </p:blipFill>
            <p:spPr>
              <a:xfrm>
                <a:off x="68580" y="4549140"/>
                <a:ext cx="8763186" cy="5263933"/>
              </a:xfrm>
              <a:prstGeom prst="rect">
                <a:avLst/>
              </a:prstGeom>
            </p:spPr>
          </p:pic>
          <p:sp>
            <p:nvSpPr>
              <p:cNvPr id="4" name="Rectangle 3"/>
              <p:cNvSpPr/>
              <p:nvPr/>
            </p:nvSpPr>
            <p:spPr bwMode="auto">
              <a:xfrm>
                <a:off x="6991815" y="4549139"/>
                <a:ext cx="1839951" cy="5408899"/>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6" name="Rectangle 5"/>
              <p:cNvSpPr/>
              <p:nvPr/>
            </p:nvSpPr>
            <p:spPr bwMode="auto">
              <a:xfrm>
                <a:off x="96841" y="8491654"/>
                <a:ext cx="9270057" cy="1393902"/>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800" dirty="0">
                    <a:solidFill>
                      <a:srgbClr val="000000"/>
                    </a:solidFill>
                    <a:latin typeface="Gill Sans" pitchFamily="-1" charset="0"/>
                    <a:ea typeface="ヒラギノ角ゴ ProN W3" pitchFamily="-1" charset="-128"/>
                    <a:cs typeface="ヒラギノ角ゴ ProN W3" pitchFamily="-1" charset="-128"/>
                    <a:sym typeface="Gill Sans" pitchFamily="-1" charset="0"/>
                  </a:rPr>
                  <a:t>1+ Dose, HPV Vaccination 2018</a:t>
                </a:r>
              </a:p>
            </p:txBody>
          </p:sp>
          <p:pic>
            <p:nvPicPr>
              <p:cNvPr id="7" name="Picture 6"/>
              <p:cNvPicPr>
                <a:picLocks noChangeAspect="1"/>
              </p:cNvPicPr>
              <p:nvPr/>
            </p:nvPicPr>
            <p:blipFill rotWithShape="1">
              <a:blip r:embed="rId4"/>
              <a:srcRect l="45460" t="66795" r="44145" b="4606"/>
              <a:stretch/>
            </p:blipFill>
            <p:spPr>
              <a:xfrm>
                <a:off x="6930762" y="4549140"/>
                <a:ext cx="1901004" cy="2941970"/>
              </a:xfrm>
              <a:prstGeom prst="rect">
                <a:avLst/>
              </a:prstGeom>
            </p:spPr>
          </p:pic>
        </p:grpSp>
        <p:cxnSp>
          <p:nvCxnSpPr>
            <p:cNvPr id="10" name="Straight Connector 9"/>
            <p:cNvCxnSpPr/>
            <p:nvPr/>
          </p:nvCxnSpPr>
          <p:spPr bwMode="auto">
            <a:xfrm>
              <a:off x="5561157" y="5350524"/>
              <a:ext cx="1255246" cy="0"/>
            </a:xfrm>
            <a:prstGeom prst="line">
              <a:avLst/>
            </a:prstGeom>
            <a:blipFill dpi="0" rotWithShape="0">
              <a:blip r:embed="rId5"/>
              <a:srcRect/>
              <a:tile tx="0" ty="0" sx="100000" sy="100000" flip="none" algn="tl"/>
            </a:blipFill>
            <a:ln w="12700" cap="flat" cmpd="sng" algn="ctr">
              <a:solidFill>
                <a:srgbClr val="CC9900"/>
              </a:solidFill>
              <a:prstDash val="solid"/>
              <a:round/>
              <a:headEnd type="none" w="med" len="med"/>
              <a:tailEnd type="none" w="med" len="med"/>
            </a:ln>
            <a:effectLst/>
          </p:spPr>
        </p:cxnSp>
        <p:sp>
          <p:nvSpPr>
            <p:cNvPr id="12" name="Rectangle 11"/>
            <p:cNvSpPr/>
            <p:nvPr/>
          </p:nvSpPr>
          <p:spPr bwMode="auto">
            <a:xfrm>
              <a:off x="209877" y="5908673"/>
              <a:ext cx="1170878" cy="949327"/>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grpSp>
      <p:sp>
        <p:nvSpPr>
          <p:cNvPr id="13" name="Rectangle 12"/>
          <p:cNvSpPr/>
          <p:nvPr/>
        </p:nvSpPr>
        <p:spPr bwMode="auto">
          <a:xfrm>
            <a:off x="8127654" y="6307013"/>
            <a:ext cx="3787880" cy="457199"/>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val="40070805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2194" y="0"/>
            <a:ext cx="8561908" cy="1553766"/>
          </a:xfrm>
        </p:spPr>
        <p:txBody>
          <a:bodyPr/>
          <a:lstStyle/>
          <a:p>
            <a:r>
              <a:rPr lang="en-US" sz="3000" b="1" dirty="0">
                <a:solidFill>
                  <a:srgbClr val="C00000"/>
                </a:solidFill>
              </a:rPr>
              <a:t>Provider Recommendation Has Big Impact on HPV Vaccination Rates (Males, 13-17)</a:t>
            </a:r>
          </a:p>
        </p:txBody>
      </p:sp>
      <p:grpSp>
        <p:nvGrpSpPr>
          <p:cNvPr id="5" name="Group 4"/>
          <p:cNvGrpSpPr/>
          <p:nvPr/>
        </p:nvGrpSpPr>
        <p:grpSpPr>
          <a:xfrm>
            <a:off x="5042704" y="1863524"/>
            <a:ext cx="5389235" cy="4224762"/>
            <a:chOff x="1" y="1725296"/>
            <a:chExt cx="6700803" cy="5084826"/>
          </a:xfrm>
        </p:grpSpPr>
        <p:pic>
          <p:nvPicPr>
            <p:cNvPr id="2" name="Picture 1"/>
            <p:cNvPicPr>
              <a:picLocks noChangeAspect="1"/>
            </p:cNvPicPr>
            <p:nvPr/>
          </p:nvPicPr>
          <p:blipFill rotWithShape="1">
            <a:blip r:embed="rId3"/>
            <a:srcRect l="11964" t="38740" r="84567" b="14760"/>
            <a:stretch/>
          </p:blipFill>
          <p:spPr>
            <a:xfrm>
              <a:off x="1" y="1725296"/>
              <a:ext cx="1268730" cy="5084826"/>
            </a:xfrm>
            <a:prstGeom prst="rect">
              <a:avLst/>
            </a:prstGeom>
          </p:spPr>
        </p:pic>
        <p:pic>
          <p:nvPicPr>
            <p:cNvPr id="4" name="Picture 3"/>
            <p:cNvPicPr>
              <a:picLocks noChangeAspect="1"/>
            </p:cNvPicPr>
            <p:nvPr/>
          </p:nvPicPr>
          <p:blipFill rotWithShape="1">
            <a:blip r:embed="rId3"/>
            <a:srcRect l="22620" t="38740" r="62528" b="14760"/>
            <a:stretch/>
          </p:blipFill>
          <p:spPr>
            <a:xfrm>
              <a:off x="1268731" y="1725296"/>
              <a:ext cx="5432073" cy="5084826"/>
            </a:xfrm>
            <a:prstGeom prst="rect">
              <a:avLst/>
            </a:prstGeom>
          </p:spPr>
        </p:pic>
      </p:grpSp>
      <p:pic>
        <p:nvPicPr>
          <p:cNvPr id="6" name="Picture 5"/>
          <p:cNvPicPr>
            <a:picLocks noChangeAspect="1"/>
          </p:cNvPicPr>
          <p:nvPr/>
        </p:nvPicPr>
        <p:blipFill rotWithShape="1">
          <a:blip r:embed="rId3"/>
          <a:srcRect l="12726" t="81392" r="76573" b="14119"/>
          <a:stretch/>
        </p:blipFill>
        <p:spPr>
          <a:xfrm>
            <a:off x="3792529" y="6278092"/>
            <a:ext cx="2977437" cy="389498"/>
          </a:xfrm>
          <a:prstGeom prst="rect">
            <a:avLst/>
          </a:prstGeom>
        </p:spPr>
      </p:pic>
      <p:sp>
        <p:nvSpPr>
          <p:cNvPr id="9" name="Rectangle 8"/>
          <p:cNvSpPr/>
          <p:nvPr/>
        </p:nvSpPr>
        <p:spPr>
          <a:xfrm>
            <a:off x="1722194" y="1498824"/>
            <a:ext cx="3227913" cy="2677656"/>
          </a:xfrm>
          <a:prstGeom prst="rect">
            <a:avLst/>
          </a:prstGeom>
        </p:spPr>
        <p:txBody>
          <a:bodyPr wrap="square">
            <a:spAutoFit/>
          </a:bodyPr>
          <a:lstStyle/>
          <a:p>
            <a:pPr defTabSz="457200"/>
            <a:r>
              <a:rPr lang="en-US" sz="2100" b="1" dirty="0">
                <a:solidFill>
                  <a:srgbClr val="515151"/>
                </a:solidFill>
                <a:latin typeface="Calibri" panose="020F0502020204030204" pitchFamily="34" charset="0"/>
                <a:cs typeface="Calibri" panose="020F0502020204030204" pitchFamily="34" charset="0"/>
              </a:rPr>
              <a:t>HPV Vaccination Guidelines</a:t>
            </a:r>
          </a:p>
          <a:p>
            <a:pPr marL="285750" indent="-285750" defTabSz="457200">
              <a:buFont typeface="Arial" panose="020B0604020202020204" pitchFamily="34" charset="0"/>
              <a:buChar char="•"/>
            </a:pPr>
            <a:r>
              <a:rPr lang="en-US" sz="2100" dirty="0">
                <a:solidFill>
                  <a:srgbClr val="515151"/>
                </a:solidFill>
                <a:latin typeface="Calibri" panose="020F0502020204030204" pitchFamily="34" charset="0"/>
                <a:cs typeface="Calibri" panose="020F0502020204030204" pitchFamily="34" charset="0"/>
              </a:rPr>
              <a:t>Series complete -  age 26</a:t>
            </a:r>
          </a:p>
          <a:p>
            <a:pPr marL="285750" indent="-285750" defTabSz="457200">
              <a:buFont typeface="Arial" panose="020B0604020202020204" pitchFamily="34" charset="0"/>
              <a:buChar char="•"/>
            </a:pPr>
            <a:r>
              <a:rPr lang="en-US" sz="2100" dirty="0">
                <a:solidFill>
                  <a:srgbClr val="515151"/>
                </a:solidFill>
                <a:latin typeface="Calibri" panose="020F0502020204030204" pitchFamily="34" charset="0"/>
                <a:cs typeface="Calibri" panose="020F0502020204030204" pitchFamily="34" charset="0"/>
              </a:rPr>
              <a:t>1</a:t>
            </a:r>
            <a:r>
              <a:rPr lang="en-US" sz="2100" baseline="30000" dirty="0">
                <a:solidFill>
                  <a:srgbClr val="515151"/>
                </a:solidFill>
                <a:latin typeface="Calibri" panose="020F0502020204030204" pitchFamily="34" charset="0"/>
                <a:cs typeface="Calibri" panose="020F0502020204030204" pitchFamily="34" charset="0"/>
              </a:rPr>
              <a:t>st</a:t>
            </a:r>
            <a:r>
              <a:rPr lang="en-US" sz="2100" dirty="0">
                <a:solidFill>
                  <a:srgbClr val="515151"/>
                </a:solidFill>
                <a:latin typeface="Calibri" panose="020F0502020204030204" pitchFamily="34" charset="0"/>
                <a:cs typeface="Calibri" panose="020F0502020204030204" pitchFamily="34" charset="0"/>
              </a:rPr>
              <a:t> dose, 11–12 years </a:t>
            </a:r>
          </a:p>
          <a:p>
            <a:pPr defTabSz="457200">
              <a:buFont typeface="Arial" panose="020B0604020202020204" pitchFamily="34" charset="0"/>
              <a:buChar char="•"/>
            </a:pPr>
            <a:r>
              <a:rPr lang="en-US" sz="2100" dirty="0">
                <a:solidFill>
                  <a:srgbClr val="515151"/>
                </a:solidFill>
                <a:latin typeface="Calibri" panose="020F0502020204030204" pitchFamily="34" charset="0"/>
                <a:cs typeface="Calibri" panose="020F0502020204030204" pitchFamily="34" charset="0"/>
              </a:rPr>
              <a:t>    If 1</a:t>
            </a:r>
            <a:r>
              <a:rPr lang="en-US" sz="2100" baseline="30000" dirty="0">
                <a:solidFill>
                  <a:srgbClr val="515151"/>
                </a:solidFill>
                <a:latin typeface="Calibri" panose="020F0502020204030204" pitchFamily="34" charset="0"/>
                <a:cs typeface="Calibri" panose="020F0502020204030204" pitchFamily="34" charset="0"/>
              </a:rPr>
              <a:t>st</a:t>
            </a:r>
            <a:r>
              <a:rPr lang="en-US" sz="2100" dirty="0">
                <a:solidFill>
                  <a:srgbClr val="515151"/>
                </a:solidFill>
                <a:latin typeface="Calibri" panose="020F0502020204030204" pitchFamily="34" charset="0"/>
                <a:cs typeface="Calibri" panose="020F0502020204030204" pitchFamily="34" charset="0"/>
              </a:rPr>
              <a:t> dose:</a:t>
            </a:r>
          </a:p>
          <a:p>
            <a:pPr lvl="1" defTabSz="457200">
              <a:buFont typeface="Arial" panose="020B0604020202020204" pitchFamily="34" charset="0"/>
              <a:buChar char="•"/>
            </a:pPr>
            <a:r>
              <a:rPr lang="en-US" sz="2100" dirty="0">
                <a:solidFill>
                  <a:srgbClr val="515151"/>
                </a:solidFill>
                <a:latin typeface="Calibri" panose="020F0502020204030204" pitchFamily="34" charset="0"/>
                <a:cs typeface="Calibri" panose="020F0502020204030204" pitchFamily="34" charset="0"/>
              </a:rPr>
              <a:t> &lt; 15 years, 2 doses,  6 – 12 </a:t>
            </a:r>
            <a:r>
              <a:rPr lang="en-US" sz="2100" dirty="0" err="1">
                <a:solidFill>
                  <a:srgbClr val="515151"/>
                </a:solidFill>
                <a:latin typeface="Calibri" panose="020F0502020204030204" pitchFamily="34" charset="0"/>
                <a:cs typeface="Calibri" panose="020F0502020204030204" pitchFamily="34" charset="0"/>
              </a:rPr>
              <a:t>mos</a:t>
            </a:r>
            <a:r>
              <a:rPr lang="en-US" sz="2100" dirty="0">
                <a:solidFill>
                  <a:srgbClr val="515151"/>
                </a:solidFill>
                <a:latin typeface="Calibri" panose="020F0502020204030204" pitchFamily="34" charset="0"/>
                <a:cs typeface="Calibri" panose="020F0502020204030204" pitchFamily="34" charset="0"/>
              </a:rPr>
              <a:t> apart</a:t>
            </a:r>
          </a:p>
          <a:p>
            <a:pPr marL="742950" lvl="1" indent="-285750" defTabSz="457200">
              <a:buFont typeface="Arial" panose="020B0604020202020204" pitchFamily="34" charset="0"/>
              <a:buChar char="•"/>
            </a:pPr>
            <a:r>
              <a:rPr lang="en-US" sz="2100" u="sng" dirty="0">
                <a:solidFill>
                  <a:srgbClr val="515151"/>
                </a:solidFill>
                <a:latin typeface="Calibri" panose="020F0502020204030204" pitchFamily="34" charset="0"/>
                <a:cs typeface="Calibri" panose="020F0502020204030204" pitchFamily="34" charset="0"/>
              </a:rPr>
              <a:t>&gt;</a:t>
            </a:r>
            <a:r>
              <a:rPr lang="en-US" sz="2100" dirty="0">
                <a:solidFill>
                  <a:srgbClr val="515151"/>
                </a:solidFill>
                <a:latin typeface="Calibri" panose="020F0502020204030204" pitchFamily="34" charset="0"/>
                <a:cs typeface="Calibri" panose="020F0502020204030204" pitchFamily="34" charset="0"/>
              </a:rPr>
              <a:t> 15 years, 3 doses within 6 </a:t>
            </a:r>
            <a:r>
              <a:rPr lang="en-US" sz="2100" dirty="0" err="1">
                <a:solidFill>
                  <a:srgbClr val="515151"/>
                </a:solidFill>
                <a:latin typeface="Calibri" panose="020F0502020204030204" pitchFamily="34" charset="0"/>
                <a:cs typeface="Calibri" panose="020F0502020204030204" pitchFamily="34" charset="0"/>
              </a:rPr>
              <a:t>mos</a:t>
            </a:r>
            <a:endParaRPr lang="en-US" sz="2100" dirty="0">
              <a:solidFill>
                <a:srgbClr val="515151"/>
              </a:solidFill>
              <a:latin typeface="Calibri" panose="020F0502020204030204" pitchFamily="34" charset="0"/>
              <a:cs typeface="Calibri" panose="020F0502020204030204" pitchFamily="34" charset="0"/>
            </a:endParaRPr>
          </a:p>
        </p:txBody>
      </p:sp>
      <p:sp>
        <p:nvSpPr>
          <p:cNvPr id="10" name="Rectangle 9"/>
          <p:cNvSpPr/>
          <p:nvPr/>
        </p:nvSpPr>
        <p:spPr bwMode="auto">
          <a:xfrm>
            <a:off x="5389944" y="5653808"/>
            <a:ext cx="2025570" cy="43447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val="2491122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314" y="100121"/>
            <a:ext cx="8697515" cy="964406"/>
          </a:xfrm>
        </p:spPr>
        <p:txBody>
          <a:bodyPr/>
          <a:lstStyle/>
          <a:p>
            <a:pPr algn="l"/>
            <a:r>
              <a:rPr lang="en-US" sz="3000" b="1" dirty="0">
                <a:solidFill>
                  <a:srgbClr val="C00000"/>
                </a:solidFill>
              </a:rPr>
              <a:t>A Multilevel Model for HPV Vaccination &amp; Cervical Cancer Disparities in Ohio Appalachia</a:t>
            </a:r>
          </a:p>
        </p:txBody>
      </p:sp>
      <p:sp>
        <p:nvSpPr>
          <p:cNvPr id="5" name="Rectangle 4"/>
          <p:cNvSpPr/>
          <p:nvPr/>
        </p:nvSpPr>
        <p:spPr bwMode="auto">
          <a:xfrm>
            <a:off x="1524001" y="5933478"/>
            <a:ext cx="1704975" cy="962025"/>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pic>
        <p:nvPicPr>
          <p:cNvPr id="3" name="Picture 2"/>
          <p:cNvPicPr>
            <a:picLocks noChangeAspect="1"/>
          </p:cNvPicPr>
          <p:nvPr/>
        </p:nvPicPr>
        <p:blipFill rotWithShape="1">
          <a:blip r:embed="rId3"/>
          <a:srcRect l="35794" t="11574" r="13633" b="15370"/>
          <a:stretch/>
        </p:blipFill>
        <p:spPr>
          <a:xfrm>
            <a:off x="1664340" y="1152664"/>
            <a:ext cx="7067550" cy="5742839"/>
          </a:xfrm>
          <a:prstGeom prst="rect">
            <a:avLst/>
          </a:prstGeom>
        </p:spPr>
      </p:pic>
      <p:sp>
        <p:nvSpPr>
          <p:cNvPr id="6" name="Rectangle 5"/>
          <p:cNvSpPr/>
          <p:nvPr/>
        </p:nvSpPr>
        <p:spPr bwMode="auto">
          <a:xfrm>
            <a:off x="8731891" y="5895975"/>
            <a:ext cx="1936110" cy="962025"/>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7" name="Oval 6"/>
          <p:cNvSpPr/>
          <p:nvPr/>
        </p:nvSpPr>
        <p:spPr bwMode="auto">
          <a:xfrm>
            <a:off x="2252082" y="2181456"/>
            <a:ext cx="4305300" cy="77361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8" name="Oval 7"/>
          <p:cNvSpPr/>
          <p:nvPr/>
        </p:nvSpPr>
        <p:spPr bwMode="auto">
          <a:xfrm>
            <a:off x="2193537" y="4095751"/>
            <a:ext cx="4305300" cy="838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9" name="Oval 8"/>
          <p:cNvSpPr/>
          <p:nvPr/>
        </p:nvSpPr>
        <p:spPr bwMode="auto">
          <a:xfrm>
            <a:off x="2352452" y="5139705"/>
            <a:ext cx="4076276" cy="718769"/>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150" y="1076325"/>
            <a:ext cx="2228850" cy="2076450"/>
          </a:xfrm>
          <a:prstGeom prst="rect">
            <a:avLst/>
          </a:prstGeom>
        </p:spPr>
      </p:pic>
      <p:sp>
        <p:nvSpPr>
          <p:cNvPr id="4" name="TextBox 3"/>
          <p:cNvSpPr txBox="1"/>
          <p:nvPr/>
        </p:nvSpPr>
        <p:spPr>
          <a:xfrm>
            <a:off x="8423122" y="5318886"/>
            <a:ext cx="2244879" cy="338554"/>
          </a:xfrm>
          <a:prstGeom prst="rect">
            <a:avLst/>
          </a:prstGeom>
          <a:noFill/>
        </p:spPr>
        <p:txBody>
          <a:bodyPr wrap="square" rtlCol="0">
            <a:spAutoFit/>
          </a:bodyPr>
          <a:lstStyle/>
          <a:p>
            <a:pPr defTabSz="457200"/>
            <a:r>
              <a:rPr lang="en-US" sz="1600" dirty="0">
                <a:solidFill>
                  <a:srgbClr val="000000"/>
                </a:solidFill>
                <a:latin typeface="Arial"/>
              </a:rPr>
              <a:t>Paskett, et al., 2020</a:t>
            </a:r>
          </a:p>
        </p:txBody>
      </p:sp>
    </p:spTree>
    <p:extLst>
      <p:ext uri="{BB962C8B-B14F-4D97-AF65-F5344CB8AC3E}">
        <p14:creationId xmlns:p14="http://schemas.microsoft.com/office/powerpoint/2010/main" val="1566779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A76EEA-3FB9-480D-A56A-FD1E6BB2E4F6}"/>
              </a:ext>
            </a:extLst>
          </p:cNvPr>
          <p:cNvSpPr txBox="1">
            <a:spLocks/>
          </p:cNvSpPr>
          <p:nvPr/>
        </p:nvSpPr>
        <p:spPr bwMode="auto">
          <a:xfrm>
            <a:off x="5818583" y="3200400"/>
            <a:ext cx="4802170" cy="1828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r" defTabSz="342900" rtl="0" eaLnBrk="1" fontAlgn="base" hangingPunct="1">
              <a:spcBef>
                <a:spcPct val="0"/>
              </a:spcBef>
              <a:spcAft>
                <a:spcPct val="0"/>
              </a:spcAft>
              <a:defRPr sz="2700" b="0" kern="1200" spc="-60" baseline="0">
                <a:solidFill>
                  <a:schemeClr val="tx2"/>
                </a:solidFill>
                <a:latin typeface="+mj-lt"/>
                <a:ea typeface="ＭＳ Ｐゴシック" charset="0"/>
                <a:cs typeface="SapientSansBold"/>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a:lstStyle>
          <a:p>
            <a:pPr algn="ctr"/>
            <a:r>
              <a:rPr lang="en-US" sz="4800" b="1" baseline="30000" dirty="0">
                <a:solidFill>
                  <a:srgbClr val="2612BE"/>
                </a:solidFill>
                <a:latin typeface="Arial"/>
              </a:rPr>
              <a:t>The Context of Healthcare Delivery</a:t>
            </a:r>
          </a:p>
          <a:p>
            <a:pPr algn="ctr"/>
            <a:br>
              <a:rPr lang="en-US" sz="3600" b="1" baseline="30000" dirty="0">
                <a:solidFill>
                  <a:srgbClr val="2612BE"/>
                </a:solidFill>
                <a:latin typeface="Arial"/>
              </a:rPr>
            </a:br>
            <a:br>
              <a:rPr lang="en-US" sz="2800" b="1" dirty="0">
                <a:solidFill>
                  <a:srgbClr val="2612BE"/>
                </a:solidFill>
                <a:latin typeface="Arial"/>
              </a:rPr>
            </a:br>
            <a:r>
              <a:rPr lang="en-US" sz="2400" dirty="0">
                <a:solidFill>
                  <a:srgbClr val="2612BE"/>
                </a:solidFill>
                <a:latin typeface="Arial"/>
              </a:rPr>
              <a:t>Why NCI is supporting training on multilevel methods and interventions</a:t>
            </a:r>
            <a:br>
              <a:rPr lang="en-US" sz="2000" b="1" dirty="0">
                <a:solidFill>
                  <a:srgbClr val="2612BE"/>
                </a:solidFill>
                <a:latin typeface="Arial"/>
              </a:rPr>
            </a:br>
            <a:br>
              <a:rPr lang="en-US" sz="2800" b="1" dirty="0">
                <a:solidFill>
                  <a:srgbClr val="2612BE"/>
                </a:solidFill>
                <a:latin typeface="Arial"/>
              </a:rPr>
            </a:br>
            <a:endParaRPr lang="en-US" sz="2000" b="1" i="1" dirty="0">
              <a:solidFill>
                <a:srgbClr val="2612BE"/>
              </a:solidFill>
              <a:latin typeface="Arial"/>
            </a:endParaRPr>
          </a:p>
        </p:txBody>
      </p:sp>
      <p:sp>
        <p:nvSpPr>
          <p:cNvPr id="5" name="Title 1">
            <a:extLst>
              <a:ext uri="{FF2B5EF4-FFF2-40B4-BE49-F238E27FC236}">
                <a16:creationId xmlns:a16="http://schemas.microsoft.com/office/drawing/2014/main" id="{B18A7C90-A25A-47FB-9C84-5466001CF53F}"/>
              </a:ext>
            </a:extLst>
          </p:cNvPr>
          <p:cNvSpPr txBox="1">
            <a:spLocks/>
          </p:cNvSpPr>
          <p:nvPr/>
        </p:nvSpPr>
        <p:spPr bwMode="auto">
          <a:xfrm>
            <a:off x="2685964" y="4648200"/>
            <a:ext cx="7829636" cy="247474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r" defTabSz="457200" rtl="0" eaLnBrk="1" fontAlgn="base" hangingPunct="1">
              <a:lnSpc>
                <a:spcPct val="90000"/>
              </a:lnSpc>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a:lstStyle>
          <a:p>
            <a:endParaRPr lang="en-US" dirty="0">
              <a:solidFill>
                <a:srgbClr val="2612BE"/>
              </a:solidFill>
              <a:latin typeface="Arial"/>
            </a:endParaRPr>
          </a:p>
          <a:p>
            <a:r>
              <a:rPr lang="en-US" sz="2000" dirty="0">
                <a:solidFill>
                  <a:srgbClr val="2612BE"/>
                </a:solidFill>
                <a:latin typeface="Arial"/>
              </a:rPr>
              <a:t>Sarah Kobrin, PhD., M.P.H. </a:t>
            </a:r>
          </a:p>
          <a:p>
            <a:endParaRPr lang="en-US" sz="2000" dirty="0">
              <a:solidFill>
                <a:srgbClr val="2612BE"/>
              </a:solidFill>
              <a:latin typeface="Arial"/>
            </a:endParaRPr>
          </a:p>
          <a:p>
            <a:endParaRPr lang="en-US" sz="2000" dirty="0">
              <a:solidFill>
                <a:srgbClr val="2612BE"/>
              </a:solidFill>
              <a:latin typeface="Arial"/>
            </a:endParaRPr>
          </a:p>
          <a:p>
            <a:endParaRPr lang="en-US" dirty="0">
              <a:solidFill>
                <a:srgbClr val="2612BE"/>
              </a:solidFill>
              <a:latin typeface="Arial"/>
            </a:endParaRPr>
          </a:p>
        </p:txBody>
      </p:sp>
      <p:sp>
        <p:nvSpPr>
          <p:cNvPr id="6" name="Rectangle 5">
            <a:extLst>
              <a:ext uri="{FF2B5EF4-FFF2-40B4-BE49-F238E27FC236}">
                <a16:creationId xmlns:a16="http://schemas.microsoft.com/office/drawing/2014/main" id="{7FED1D4A-AAFD-466D-A292-0D44E51AC069}"/>
              </a:ext>
            </a:extLst>
          </p:cNvPr>
          <p:cNvSpPr/>
          <p:nvPr/>
        </p:nvSpPr>
        <p:spPr>
          <a:xfrm>
            <a:off x="8786929" y="6477001"/>
            <a:ext cx="1369286" cy="276999"/>
          </a:xfrm>
          <a:prstGeom prst="rect">
            <a:avLst/>
          </a:prstGeom>
        </p:spPr>
        <p:txBody>
          <a:bodyPr wrap="none">
            <a:spAutoFit/>
          </a:bodyPr>
          <a:lstStyle/>
          <a:p>
            <a:r>
              <a:rPr lang="en-US" sz="1200" dirty="0">
                <a:solidFill>
                  <a:srgbClr val="2612BE"/>
                </a:solidFill>
                <a:latin typeface="Arial"/>
              </a:rPr>
              <a:t>January 20, 2022</a:t>
            </a:r>
          </a:p>
        </p:txBody>
      </p:sp>
    </p:spTree>
    <p:extLst>
      <p:ext uri="{BB962C8B-B14F-4D97-AF65-F5344CB8AC3E}">
        <p14:creationId xmlns:p14="http://schemas.microsoft.com/office/powerpoint/2010/main" val="1232934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21470"/>
            <a:ext cx="9144000" cy="631031"/>
          </a:xfrm>
        </p:spPr>
        <p:txBody>
          <a:bodyPr/>
          <a:lstStyle/>
          <a:p>
            <a:r>
              <a:rPr lang="en-US" sz="2700" b="1" dirty="0">
                <a:solidFill>
                  <a:srgbClr val="C00000"/>
                </a:solidFill>
              </a:rPr>
              <a:t>The Parent Project– Intervention Targets and Components at Multiple Levels</a:t>
            </a:r>
          </a:p>
        </p:txBody>
      </p:sp>
      <p:grpSp>
        <p:nvGrpSpPr>
          <p:cNvPr id="4" name="Group 3"/>
          <p:cNvGrpSpPr/>
          <p:nvPr/>
        </p:nvGrpSpPr>
        <p:grpSpPr>
          <a:xfrm>
            <a:off x="1985590" y="1309749"/>
            <a:ext cx="8116380" cy="4310918"/>
            <a:chOff x="500062" y="1212427"/>
            <a:chExt cx="8116380" cy="4310918"/>
          </a:xfrm>
        </p:grpSpPr>
        <p:pic>
          <p:nvPicPr>
            <p:cNvPr id="5" name="Picture 4"/>
            <p:cNvPicPr>
              <a:picLocks noChangeAspect="1"/>
            </p:cNvPicPr>
            <p:nvPr/>
          </p:nvPicPr>
          <p:blipFill rotWithShape="1">
            <a:blip r:embed="rId3"/>
            <a:srcRect l="35795" t="11574" r="32582" b="15370"/>
            <a:stretch/>
          </p:blipFill>
          <p:spPr>
            <a:xfrm>
              <a:off x="500062" y="1212427"/>
              <a:ext cx="3317417" cy="4310918"/>
            </a:xfrm>
            <a:prstGeom prst="rect">
              <a:avLst/>
            </a:prstGeom>
          </p:spPr>
        </p:pic>
        <p:cxnSp>
          <p:nvCxnSpPr>
            <p:cNvPr id="7" name="Straight Arrow Connector 6"/>
            <p:cNvCxnSpPr/>
            <p:nvPr/>
          </p:nvCxnSpPr>
          <p:spPr bwMode="auto">
            <a:xfrm>
              <a:off x="3959662" y="2263818"/>
              <a:ext cx="1476586" cy="6773"/>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a:ln>
            <a:effectLst/>
          </p:spPr>
        </p:cxnSp>
        <p:sp>
          <p:nvSpPr>
            <p:cNvPr id="8" name="TextBox 7"/>
            <p:cNvSpPr txBox="1"/>
            <p:nvPr/>
          </p:nvSpPr>
          <p:spPr>
            <a:xfrm>
              <a:off x="5443779" y="2114418"/>
              <a:ext cx="2864887" cy="646331"/>
            </a:xfrm>
            <a:prstGeom prst="rect">
              <a:avLst/>
            </a:prstGeom>
            <a:noFill/>
          </p:spPr>
          <p:txBody>
            <a:bodyPr wrap="none" rtlCol="0">
              <a:spAutoFit/>
            </a:bodyPr>
            <a:lstStyle/>
            <a:p>
              <a:pPr defTabSz="457200"/>
              <a:r>
                <a:rPr lang="en-US" b="1" dirty="0">
                  <a:solidFill>
                    <a:srgbClr val="97BE6D">
                      <a:lumMod val="75000"/>
                    </a:srgbClr>
                  </a:solidFill>
                  <a:latin typeface="Arial"/>
                </a:rPr>
                <a:t>Clinic-Level Intervention</a:t>
              </a:r>
            </a:p>
            <a:p>
              <a:pPr defTabSz="457200"/>
              <a:r>
                <a:rPr lang="en-US" dirty="0">
                  <a:solidFill>
                    <a:srgbClr val="97BE6D">
                      <a:lumMod val="75000"/>
                    </a:srgbClr>
                  </a:solidFill>
                  <a:latin typeface="Arial"/>
                </a:rPr>
                <a:t>“HPV environment”</a:t>
              </a:r>
            </a:p>
          </p:txBody>
        </p:sp>
        <p:sp>
          <p:nvSpPr>
            <p:cNvPr id="9" name="TextBox 8"/>
            <p:cNvSpPr txBox="1"/>
            <p:nvPr/>
          </p:nvSpPr>
          <p:spPr>
            <a:xfrm>
              <a:off x="5443779" y="3187011"/>
              <a:ext cx="3172663" cy="1200329"/>
            </a:xfrm>
            <a:prstGeom prst="rect">
              <a:avLst/>
            </a:prstGeom>
            <a:noFill/>
          </p:spPr>
          <p:txBody>
            <a:bodyPr wrap="none" rtlCol="0">
              <a:spAutoFit/>
            </a:bodyPr>
            <a:lstStyle/>
            <a:p>
              <a:pPr defTabSz="457200"/>
              <a:r>
                <a:rPr lang="en-US" b="1" dirty="0">
                  <a:solidFill>
                    <a:srgbClr val="97BE6D">
                      <a:lumMod val="75000"/>
                    </a:srgbClr>
                  </a:solidFill>
                  <a:latin typeface="Arial"/>
                </a:rPr>
                <a:t>Provider-Level Intervention</a:t>
              </a:r>
            </a:p>
            <a:p>
              <a:pPr defTabSz="457200"/>
              <a:r>
                <a:rPr lang="en-US" dirty="0">
                  <a:solidFill>
                    <a:srgbClr val="97BE6D">
                      <a:lumMod val="75000"/>
                    </a:srgbClr>
                  </a:solidFill>
                  <a:latin typeface="Arial"/>
                </a:rPr>
                <a:t>1-hour training</a:t>
              </a:r>
            </a:p>
            <a:p>
              <a:pPr defTabSz="457200"/>
              <a:r>
                <a:rPr lang="en-US" dirty="0">
                  <a:solidFill>
                    <a:srgbClr val="97BE6D">
                      <a:lumMod val="75000"/>
                    </a:srgbClr>
                  </a:solidFill>
                  <a:latin typeface="Arial"/>
                </a:rPr>
                <a:t>Educational materials</a:t>
              </a:r>
            </a:p>
            <a:p>
              <a:pPr defTabSz="457200"/>
              <a:endParaRPr lang="en-US" b="1" dirty="0">
                <a:solidFill>
                  <a:srgbClr val="97BE6D">
                    <a:lumMod val="75000"/>
                  </a:srgbClr>
                </a:solidFill>
                <a:latin typeface="Arial"/>
              </a:endParaRPr>
            </a:p>
          </p:txBody>
        </p:sp>
        <p:cxnSp>
          <p:nvCxnSpPr>
            <p:cNvPr id="10" name="Straight Arrow Connector 9"/>
            <p:cNvCxnSpPr/>
            <p:nvPr/>
          </p:nvCxnSpPr>
          <p:spPr bwMode="auto">
            <a:xfrm>
              <a:off x="3860496" y="3685388"/>
              <a:ext cx="1476586" cy="6773"/>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a:ln>
            <a:effectLst/>
          </p:spPr>
        </p:cxnSp>
        <p:sp>
          <p:nvSpPr>
            <p:cNvPr id="13" name="TextBox 12"/>
            <p:cNvSpPr txBox="1"/>
            <p:nvPr/>
          </p:nvSpPr>
          <p:spPr>
            <a:xfrm>
              <a:off x="5443779" y="4226965"/>
              <a:ext cx="3134191" cy="1200329"/>
            </a:xfrm>
            <a:prstGeom prst="rect">
              <a:avLst/>
            </a:prstGeom>
            <a:noFill/>
          </p:spPr>
          <p:txBody>
            <a:bodyPr wrap="none" rtlCol="0">
              <a:spAutoFit/>
            </a:bodyPr>
            <a:lstStyle/>
            <a:p>
              <a:pPr defTabSz="457200"/>
              <a:r>
                <a:rPr lang="en-US" b="1" dirty="0">
                  <a:solidFill>
                    <a:srgbClr val="97BE6D">
                      <a:lumMod val="75000"/>
                    </a:srgbClr>
                  </a:solidFill>
                  <a:latin typeface="Arial"/>
                </a:rPr>
                <a:t>Parent Intervention</a:t>
              </a:r>
            </a:p>
            <a:p>
              <a:pPr defTabSz="457200"/>
              <a:r>
                <a:rPr lang="en-US" dirty="0">
                  <a:solidFill>
                    <a:srgbClr val="97BE6D">
                      <a:lumMod val="75000"/>
                    </a:srgbClr>
                  </a:solidFill>
                  <a:latin typeface="Arial"/>
                </a:rPr>
                <a:t>DVD &amp; educational materials</a:t>
              </a:r>
            </a:p>
            <a:p>
              <a:pPr defTabSz="457200"/>
              <a:r>
                <a:rPr lang="en-US" dirty="0">
                  <a:solidFill>
                    <a:srgbClr val="97BE6D">
                      <a:lumMod val="75000"/>
                    </a:srgbClr>
                  </a:solidFill>
                  <a:latin typeface="Arial"/>
                </a:rPr>
                <a:t>Follow-up phone call</a:t>
              </a:r>
            </a:p>
            <a:p>
              <a:pPr defTabSz="457200"/>
              <a:endParaRPr lang="en-US" b="1" dirty="0">
                <a:solidFill>
                  <a:srgbClr val="97BE6D">
                    <a:lumMod val="75000"/>
                  </a:srgbClr>
                </a:solidFill>
                <a:latin typeface="Arial"/>
              </a:endParaRPr>
            </a:p>
          </p:txBody>
        </p:sp>
        <p:cxnSp>
          <p:nvCxnSpPr>
            <p:cNvPr id="14" name="Straight Arrow Connector 13"/>
            <p:cNvCxnSpPr/>
            <p:nvPr/>
          </p:nvCxnSpPr>
          <p:spPr bwMode="auto">
            <a:xfrm>
              <a:off x="3860496" y="4401202"/>
              <a:ext cx="1476586" cy="6773"/>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a:ln>
            <a:effectLst/>
          </p:spPr>
        </p:cxnSp>
      </p:grpSp>
      <p:sp>
        <p:nvSpPr>
          <p:cNvPr id="15" name="TextBox 14"/>
          <p:cNvSpPr txBox="1"/>
          <p:nvPr/>
        </p:nvSpPr>
        <p:spPr>
          <a:xfrm>
            <a:off x="2842210" y="6526044"/>
            <a:ext cx="1661032" cy="292388"/>
          </a:xfrm>
          <a:prstGeom prst="rect">
            <a:avLst/>
          </a:prstGeom>
          <a:noFill/>
        </p:spPr>
        <p:txBody>
          <a:bodyPr wrap="none" rtlCol="0">
            <a:spAutoFit/>
          </a:bodyPr>
          <a:lstStyle/>
          <a:p>
            <a:pPr defTabSz="457200"/>
            <a:r>
              <a:rPr lang="en-US" sz="1300" dirty="0">
                <a:solidFill>
                  <a:srgbClr val="000000"/>
                </a:solidFill>
                <a:latin typeface="Arial"/>
              </a:rPr>
              <a:t>Paskett, et al., 2020</a:t>
            </a:r>
          </a:p>
        </p:txBody>
      </p:sp>
      <p:sp>
        <p:nvSpPr>
          <p:cNvPr id="3" name="TextBox 2"/>
          <p:cNvSpPr txBox="1"/>
          <p:nvPr/>
        </p:nvSpPr>
        <p:spPr>
          <a:xfrm>
            <a:off x="3304675" y="5584021"/>
            <a:ext cx="7191446" cy="584775"/>
          </a:xfrm>
          <a:prstGeom prst="rect">
            <a:avLst/>
          </a:prstGeom>
          <a:noFill/>
        </p:spPr>
        <p:txBody>
          <a:bodyPr wrap="square" rtlCol="0">
            <a:spAutoFit/>
          </a:bodyPr>
          <a:lstStyle/>
          <a:p>
            <a:pPr defTabSz="457200"/>
            <a:r>
              <a:rPr lang="en-US" sz="1600" dirty="0">
                <a:solidFill>
                  <a:srgbClr val="000000"/>
                </a:solidFill>
                <a:latin typeface="Arial"/>
              </a:rPr>
              <a:t>Theoretical Frameworks: Health Belief Model, Theory of Reasoned Action, Extended Parallel Process Model, Organizational Development Theory</a:t>
            </a:r>
          </a:p>
        </p:txBody>
      </p:sp>
      <p:sp>
        <p:nvSpPr>
          <p:cNvPr id="6" name="TextBox 5"/>
          <p:cNvSpPr txBox="1"/>
          <p:nvPr/>
        </p:nvSpPr>
        <p:spPr>
          <a:xfrm>
            <a:off x="6418262" y="1067548"/>
            <a:ext cx="4156281" cy="1154162"/>
          </a:xfrm>
          <a:prstGeom prst="rect">
            <a:avLst/>
          </a:prstGeom>
          <a:noFill/>
        </p:spPr>
        <p:txBody>
          <a:bodyPr wrap="square" rtlCol="0">
            <a:spAutoFit/>
          </a:bodyPr>
          <a:lstStyle/>
          <a:p>
            <a:pPr defTabSz="457200"/>
            <a:r>
              <a:rPr lang="en-US" sz="1600" dirty="0">
                <a:solidFill>
                  <a:srgbClr val="000000"/>
                </a:solidFill>
                <a:latin typeface="Arial"/>
              </a:rPr>
              <a:t>Randomized by county (n=12)</a:t>
            </a:r>
          </a:p>
          <a:p>
            <a:pPr defTabSz="457200"/>
            <a:r>
              <a:rPr lang="en-US" sz="1600" dirty="0">
                <a:solidFill>
                  <a:srgbClr val="000000"/>
                </a:solidFill>
                <a:latin typeface="Arial"/>
              </a:rPr>
              <a:t>HPV or flu vaccine intervention</a:t>
            </a:r>
          </a:p>
          <a:p>
            <a:pPr defTabSz="457200">
              <a:spcBef>
                <a:spcPts val="600"/>
              </a:spcBef>
            </a:pPr>
            <a:r>
              <a:rPr lang="en-US" sz="1600" dirty="0">
                <a:solidFill>
                  <a:srgbClr val="000000"/>
                </a:solidFill>
                <a:latin typeface="Arial"/>
              </a:rPr>
              <a:t>CBPR process; Community Coalition partnership </a:t>
            </a:r>
            <a:r>
              <a:rPr lang="en-US" sz="1400" dirty="0">
                <a:solidFill>
                  <a:srgbClr val="000000"/>
                </a:solidFill>
                <a:latin typeface="Arial"/>
              </a:rPr>
              <a:t>(Katz &amp; Paskett, 2015)</a:t>
            </a:r>
          </a:p>
        </p:txBody>
      </p:sp>
    </p:spTree>
    <p:extLst>
      <p:ext uri="{BB962C8B-B14F-4D97-AF65-F5344CB8AC3E}">
        <p14:creationId xmlns:p14="http://schemas.microsoft.com/office/powerpoint/2010/main" val="33060406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321470"/>
            <a:ext cx="8304609" cy="631031"/>
          </a:xfrm>
        </p:spPr>
        <p:txBody>
          <a:bodyPr/>
          <a:lstStyle/>
          <a:p>
            <a:r>
              <a:rPr lang="en-US" sz="3000" b="1" dirty="0">
                <a:solidFill>
                  <a:srgbClr val="C00000"/>
                </a:solidFill>
              </a:rPr>
              <a:t>The Parent Project</a:t>
            </a:r>
          </a:p>
        </p:txBody>
      </p:sp>
      <p:grpSp>
        <p:nvGrpSpPr>
          <p:cNvPr id="4" name="Group 3"/>
          <p:cNvGrpSpPr/>
          <p:nvPr/>
        </p:nvGrpSpPr>
        <p:grpSpPr>
          <a:xfrm>
            <a:off x="7021905" y="1854492"/>
            <a:ext cx="3502882" cy="3573099"/>
            <a:chOff x="5443779" y="2114418"/>
            <a:chExt cx="3502882" cy="3573099"/>
          </a:xfrm>
        </p:grpSpPr>
        <p:sp>
          <p:nvSpPr>
            <p:cNvPr id="8" name="TextBox 7"/>
            <p:cNvSpPr txBox="1"/>
            <p:nvPr/>
          </p:nvSpPr>
          <p:spPr>
            <a:xfrm>
              <a:off x="5443779" y="2114418"/>
              <a:ext cx="3159839" cy="707886"/>
            </a:xfrm>
            <a:prstGeom prst="rect">
              <a:avLst/>
            </a:prstGeom>
            <a:noFill/>
          </p:spPr>
          <p:txBody>
            <a:bodyPr wrap="none" rtlCol="0">
              <a:spAutoFit/>
            </a:bodyPr>
            <a:lstStyle/>
            <a:p>
              <a:pPr defTabSz="457200"/>
              <a:r>
                <a:rPr lang="en-US" sz="2000" b="1" dirty="0">
                  <a:solidFill>
                    <a:srgbClr val="97BE6D">
                      <a:lumMod val="75000"/>
                    </a:srgbClr>
                  </a:solidFill>
                  <a:latin typeface="Arial"/>
                </a:rPr>
                <a:t>Clinic-Level Intervention</a:t>
              </a:r>
            </a:p>
            <a:p>
              <a:pPr defTabSz="457200"/>
              <a:r>
                <a:rPr lang="en-US" sz="2000" dirty="0">
                  <a:solidFill>
                    <a:srgbClr val="97BE6D">
                      <a:lumMod val="75000"/>
                    </a:srgbClr>
                  </a:solidFill>
                  <a:latin typeface="Arial"/>
                </a:rPr>
                <a:t>“HPV environment”</a:t>
              </a:r>
            </a:p>
          </p:txBody>
        </p:sp>
        <p:sp>
          <p:nvSpPr>
            <p:cNvPr id="9" name="TextBox 8"/>
            <p:cNvSpPr txBox="1"/>
            <p:nvPr/>
          </p:nvSpPr>
          <p:spPr>
            <a:xfrm>
              <a:off x="5443779" y="3187011"/>
              <a:ext cx="3502882" cy="1323439"/>
            </a:xfrm>
            <a:prstGeom prst="rect">
              <a:avLst/>
            </a:prstGeom>
            <a:noFill/>
          </p:spPr>
          <p:txBody>
            <a:bodyPr wrap="none" rtlCol="0">
              <a:spAutoFit/>
            </a:bodyPr>
            <a:lstStyle/>
            <a:p>
              <a:pPr defTabSz="457200"/>
              <a:r>
                <a:rPr lang="en-US" sz="2000" b="1" dirty="0">
                  <a:solidFill>
                    <a:srgbClr val="97BE6D">
                      <a:lumMod val="75000"/>
                    </a:srgbClr>
                  </a:solidFill>
                  <a:latin typeface="Arial"/>
                </a:rPr>
                <a:t>Provider-Level Intervention</a:t>
              </a:r>
            </a:p>
            <a:p>
              <a:pPr defTabSz="457200"/>
              <a:r>
                <a:rPr lang="en-US" sz="2000" dirty="0">
                  <a:solidFill>
                    <a:srgbClr val="97BE6D">
                      <a:lumMod val="75000"/>
                    </a:srgbClr>
                  </a:solidFill>
                  <a:latin typeface="Arial"/>
                </a:rPr>
                <a:t>1-hour training</a:t>
              </a:r>
            </a:p>
            <a:p>
              <a:pPr defTabSz="457200"/>
              <a:r>
                <a:rPr lang="en-US" sz="2000" dirty="0">
                  <a:solidFill>
                    <a:srgbClr val="97BE6D">
                      <a:lumMod val="75000"/>
                    </a:srgbClr>
                  </a:solidFill>
                  <a:latin typeface="Arial"/>
                </a:rPr>
                <a:t>Educational materials</a:t>
              </a:r>
            </a:p>
            <a:p>
              <a:pPr defTabSz="457200"/>
              <a:endParaRPr lang="en-US" sz="2000" b="1" dirty="0">
                <a:solidFill>
                  <a:srgbClr val="97BE6D">
                    <a:lumMod val="75000"/>
                  </a:srgbClr>
                </a:solidFill>
                <a:latin typeface="Arial"/>
              </a:endParaRPr>
            </a:p>
          </p:txBody>
        </p:sp>
        <p:sp>
          <p:nvSpPr>
            <p:cNvPr id="13" name="TextBox 12"/>
            <p:cNvSpPr txBox="1"/>
            <p:nvPr/>
          </p:nvSpPr>
          <p:spPr>
            <a:xfrm>
              <a:off x="5463015" y="4364078"/>
              <a:ext cx="3464410" cy="1323439"/>
            </a:xfrm>
            <a:prstGeom prst="rect">
              <a:avLst/>
            </a:prstGeom>
            <a:noFill/>
          </p:spPr>
          <p:txBody>
            <a:bodyPr wrap="none" rtlCol="0">
              <a:spAutoFit/>
            </a:bodyPr>
            <a:lstStyle/>
            <a:p>
              <a:pPr defTabSz="457200"/>
              <a:r>
                <a:rPr lang="en-US" sz="2000" b="1" dirty="0">
                  <a:solidFill>
                    <a:srgbClr val="97BE6D">
                      <a:lumMod val="75000"/>
                    </a:srgbClr>
                  </a:solidFill>
                  <a:latin typeface="Arial"/>
                </a:rPr>
                <a:t>Parent Intervention</a:t>
              </a:r>
            </a:p>
            <a:p>
              <a:pPr defTabSz="457200"/>
              <a:r>
                <a:rPr lang="en-US" sz="2000" dirty="0">
                  <a:solidFill>
                    <a:srgbClr val="97BE6D">
                      <a:lumMod val="75000"/>
                    </a:srgbClr>
                  </a:solidFill>
                  <a:latin typeface="Arial"/>
                </a:rPr>
                <a:t>DVD &amp; educational materials</a:t>
              </a:r>
            </a:p>
            <a:p>
              <a:pPr defTabSz="457200"/>
              <a:r>
                <a:rPr lang="en-US" sz="2000" dirty="0">
                  <a:solidFill>
                    <a:srgbClr val="97BE6D">
                      <a:lumMod val="75000"/>
                    </a:srgbClr>
                  </a:solidFill>
                  <a:latin typeface="Arial"/>
                </a:rPr>
                <a:t>Follow-up phone call</a:t>
              </a:r>
            </a:p>
            <a:p>
              <a:pPr defTabSz="457200"/>
              <a:endParaRPr lang="en-US" sz="2000" b="1" dirty="0">
                <a:solidFill>
                  <a:srgbClr val="97BE6D">
                    <a:lumMod val="75000"/>
                  </a:srgbClr>
                </a:solidFill>
                <a:latin typeface="Arial"/>
              </a:endParaRPr>
            </a:p>
          </p:txBody>
        </p:sp>
      </p:grpSp>
      <p:sp>
        <p:nvSpPr>
          <p:cNvPr id="15" name="TextBox 14"/>
          <p:cNvSpPr txBox="1"/>
          <p:nvPr/>
        </p:nvSpPr>
        <p:spPr>
          <a:xfrm>
            <a:off x="2842210" y="6526044"/>
            <a:ext cx="1661032" cy="292388"/>
          </a:xfrm>
          <a:prstGeom prst="rect">
            <a:avLst/>
          </a:prstGeom>
          <a:noFill/>
        </p:spPr>
        <p:txBody>
          <a:bodyPr wrap="none" rtlCol="0">
            <a:spAutoFit/>
          </a:bodyPr>
          <a:lstStyle/>
          <a:p>
            <a:pPr defTabSz="457200"/>
            <a:r>
              <a:rPr lang="en-US" sz="1300" dirty="0">
                <a:solidFill>
                  <a:srgbClr val="000000"/>
                </a:solidFill>
                <a:latin typeface="Arial"/>
              </a:rPr>
              <a:t>Paskett, et al., 2016</a:t>
            </a:r>
          </a:p>
        </p:txBody>
      </p:sp>
      <p:sp>
        <p:nvSpPr>
          <p:cNvPr id="6" name="TextBox 5"/>
          <p:cNvSpPr txBox="1"/>
          <p:nvPr/>
        </p:nvSpPr>
        <p:spPr>
          <a:xfrm>
            <a:off x="1812762" y="1283622"/>
            <a:ext cx="5403895" cy="4170372"/>
          </a:xfrm>
          <a:prstGeom prst="rect">
            <a:avLst/>
          </a:prstGeom>
          <a:noFill/>
        </p:spPr>
        <p:txBody>
          <a:bodyPr wrap="square" rtlCol="0">
            <a:spAutoFit/>
          </a:bodyPr>
          <a:lstStyle/>
          <a:p>
            <a:pPr defTabSz="457200">
              <a:spcBef>
                <a:spcPts val="1200"/>
              </a:spcBef>
            </a:pPr>
            <a:r>
              <a:rPr lang="en-US" sz="2000" b="1" dirty="0">
                <a:solidFill>
                  <a:srgbClr val="000000"/>
                </a:solidFill>
                <a:latin typeface="Arial"/>
              </a:rPr>
              <a:t>Recruitment across 12 counties</a:t>
            </a:r>
          </a:p>
          <a:p>
            <a:pPr defTabSz="457200"/>
            <a:endParaRPr lang="en-US" sz="2000" dirty="0">
              <a:solidFill>
                <a:srgbClr val="000000"/>
              </a:solidFill>
              <a:latin typeface="Arial"/>
            </a:endParaRPr>
          </a:p>
          <a:p>
            <a:pPr defTabSz="457200"/>
            <a:r>
              <a:rPr lang="en-US" sz="2000" dirty="0">
                <a:solidFill>
                  <a:srgbClr val="000000"/>
                </a:solidFill>
                <a:latin typeface="Arial"/>
              </a:rPr>
              <a:t>Full clinic participation: 22% (HPV); 26% (flu)</a:t>
            </a:r>
          </a:p>
          <a:p>
            <a:pPr defTabSz="457200"/>
            <a:endParaRPr lang="en-US" sz="2000" dirty="0">
              <a:solidFill>
                <a:srgbClr val="000000"/>
              </a:solidFill>
              <a:latin typeface="Arial"/>
            </a:endParaRPr>
          </a:p>
          <a:p>
            <a:pPr defTabSz="457200"/>
            <a:endParaRPr lang="en-US" sz="2000" dirty="0">
              <a:solidFill>
                <a:srgbClr val="000000"/>
              </a:solidFill>
              <a:latin typeface="Arial"/>
            </a:endParaRPr>
          </a:p>
          <a:p>
            <a:pPr defTabSz="457200"/>
            <a:r>
              <a:rPr lang="en-US" sz="2000" dirty="0">
                <a:solidFill>
                  <a:srgbClr val="000000"/>
                </a:solidFill>
                <a:latin typeface="Arial"/>
              </a:rPr>
              <a:t>Provider enrollment: 99% </a:t>
            </a:r>
          </a:p>
          <a:p>
            <a:pPr defTabSz="457200"/>
            <a:r>
              <a:rPr lang="en-US" sz="2000" dirty="0">
                <a:solidFill>
                  <a:srgbClr val="000000"/>
                </a:solidFill>
                <a:latin typeface="Arial"/>
              </a:rPr>
              <a:t>Post-survey: 96%</a:t>
            </a:r>
          </a:p>
          <a:p>
            <a:pPr defTabSz="457200"/>
            <a:r>
              <a:rPr lang="en-US" sz="2000" dirty="0">
                <a:solidFill>
                  <a:srgbClr val="000000"/>
                </a:solidFill>
                <a:latin typeface="Arial"/>
              </a:rPr>
              <a:t>12-month survey: 80% (HPV); 74% (flu)</a:t>
            </a:r>
          </a:p>
          <a:p>
            <a:pPr defTabSz="457200">
              <a:spcBef>
                <a:spcPts val="3000"/>
              </a:spcBef>
            </a:pPr>
            <a:r>
              <a:rPr lang="en-US" sz="2000" dirty="0">
                <a:solidFill>
                  <a:srgbClr val="000000"/>
                </a:solidFill>
                <a:latin typeface="Arial"/>
              </a:rPr>
              <a:t>337 enrolled; recruitment rate not reported</a:t>
            </a:r>
          </a:p>
          <a:p>
            <a:pPr defTabSz="457200"/>
            <a:endParaRPr lang="en-US" sz="2000" dirty="0">
              <a:solidFill>
                <a:srgbClr val="000000"/>
              </a:solidFill>
              <a:latin typeface="Arial"/>
            </a:endParaRPr>
          </a:p>
          <a:p>
            <a:pPr defTabSz="457200"/>
            <a:endParaRPr lang="en-US" sz="2000" dirty="0">
              <a:solidFill>
                <a:srgbClr val="000000"/>
              </a:solidFill>
              <a:latin typeface="Arial"/>
            </a:endParaRPr>
          </a:p>
          <a:p>
            <a:pPr marL="285750" indent="-285750" defTabSz="457200">
              <a:buFontTx/>
              <a:buChar char="-"/>
            </a:pPr>
            <a:endParaRPr lang="en-US" sz="2000" dirty="0">
              <a:solidFill>
                <a:srgbClr val="000000"/>
              </a:solidFill>
              <a:latin typeface="Arial"/>
            </a:endParaRPr>
          </a:p>
        </p:txBody>
      </p:sp>
    </p:spTree>
    <p:extLst>
      <p:ext uri="{BB962C8B-B14F-4D97-AF65-F5344CB8AC3E}">
        <p14:creationId xmlns:p14="http://schemas.microsoft.com/office/powerpoint/2010/main" val="10918842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321470"/>
            <a:ext cx="8304609" cy="631031"/>
          </a:xfrm>
        </p:spPr>
        <p:txBody>
          <a:bodyPr/>
          <a:lstStyle/>
          <a:p>
            <a:r>
              <a:rPr lang="en-US" sz="3000" b="1" dirty="0">
                <a:solidFill>
                  <a:srgbClr val="C00000"/>
                </a:solidFill>
              </a:rPr>
              <a:t>The Parent Project</a:t>
            </a:r>
          </a:p>
        </p:txBody>
      </p:sp>
      <p:grpSp>
        <p:nvGrpSpPr>
          <p:cNvPr id="4" name="Group 3"/>
          <p:cNvGrpSpPr/>
          <p:nvPr/>
        </p:nvGrpSpPr>
        <p:grpSpPr>
          <a:xfrm>
            <a:off x="7056628" y="1854491"/>
            <a:ext cx="3502882" cy="3435986"/>
            <a:chOff x="5443779" y="2114418"/>
            <a:chExt cx="3502882" cy="3435986"/>
          </a:xfrm>
        </p:grpSpPr>
        <p:sp>
          <p:nvSpPr>
            <p:cNvPr id="8" name="TextBox 7"/>
            <p:cNvSpPr txBox="1"/>
            <p:nvPr/>
          </p:nvSpPr>
          <p:spPr>
            <a:xfrm>
              <a:off x="5443779" y="2114418"/>
              <a:ext cx="3159839" cy="707886"/>
            </a:xfrm>
            <a:prstGeom prst="rect">
              <a:avLst/>
            </a:prstGeom>
            <a:noFill/>
          </p:spPr>
          <p:txBody>
            <a:bodyPr wrap="none" rtlCol="0">
              <a:spAutoFit/>
            </a:bodyPr>
            <a:lstStyle/>
            <a:p>
              <a:pPr defTabSz="457200"/>
              <a:r>
                <a:rPr lang="en-US" sz="2000" b="1" dirty="0">
                  <a:solidFill>
                    <a:srgbClr val="97BE6D">
                      <a:lumMod val="75000"/>
                    </a:srgbClr>
                  </a:solidFill>
                  <a:latin typeface="Arial"/>
                </a:rPr>
                <a:t>Clinic-Level Intervention</a:t>
              </a:r>
            </a:p>
            <a:p>
              <a:pPr defTabSz="457200"/>
              <a:r>
                <a:rPr lang="en-US" sz="2000" dirty="0">
                  <a:solidFill>
                    <a:srgbClr val="97BE6D">
                      <a:lumMod val="75000"/>
                    </a:srgbClr>
                  </a:solidFill>
                  <a:latin typeface="Arial"/>
                </a:rPr>
                <a:t>“HPV environment”</a:t>
              </a:r>
            </a:p>
          </p:txBody>
        </p:sp>
        <p:sp>
          <p:nvSpPr>
            <p:cNvPr id="9" name="TextBox 8"/>
            <p:cNvSpPr txBox="1"/>
            <p:nvPr/>
          </p:nvSpPr>
          <p:spPr>
            <a:xfrm>
              <a:off x="5443779" y="3187011"/>
              <a:ext cx="3502882" cy="1323439"/>
            </a:xfrm>
            <a:prstGeom prst="rect">
              <a:avLst/>
            </a:prstGeom>
            <a:noFill/>
          </p:spPr>
          <p:txBody>
            <a:bodyPr wrap="none" rtlCol="0">
              <a:spAutoFit/>
            </a:bodyPr>
            <a:lstStyle/>
            <a:p>
              <a:pPr defTabSz="457200"/>
              <a:r>
                <a:rPr lang="en-US" sz="2000" b="1" dirty="0">
                  <a:solidFill>
                    <a:srgbClr val="97BE6D">
                      <a:lumMod val="75000"/>
                    </a:srgbClr>
                  </a:solidFill>
                  <a:latin typeface="Arial"/>
                </a:rPr>
                <a:t>Provider-Level Intervention</a:t>
              </a:r>
            </a:p>
            <a:p>
              <a:pPr defTabSz="457200"/>
              <a:r>
                <a:rPr lang="en-US" sz="2000" dirty="0">
                  <a:solidFill>
                    <a:srgbClr val="97BE6D">
                      <a:lumMod val="75000"/>
                    </a:srgbClr>
                  </a:solidFill>
                  <a:latin typeface="Arial"/>
                </a:rPr>
                <a:t>1-hour training</a:t>
              </a:r>
            </a:p>
            <a:p>
              <a:pPr defTabSz="457200"/>
              <a:r>
                <a:rPr lang="en-US" sz="2000" dirty="0">
                  <a:solidFill>
                    <a:srgbClr val="97BE6D">
                      <a:lumMod val="75000"/>
                    </a:srgbClr>
                  </a:solidFill>
                  <a:latin typeface="Arial"/>
                </a:rPr>
                <a:t>Educational materials</a:t>
              </a:r>
            </a:p>
            <a:p>
              <a:pPr defTabSz="457200"/>
              <a:endParaRPr lang="en-US" sz="2000" b="1" dirty="0">
                <a:solidFill>
                  <a:srgbClr val="97BE6D">
                    <a:lumMod val="75000"/>
                  </a:srgbClr>
                </a:solidFill>
                <a:latin typeface="Arial"/>
              </a:endParaRPr>
            </a:p>
          </p:txBody>
        </p:sp>
        <p:sp>
          <p:nvSpPr>
            <p:cNvPr id="13" name="TextBox 12"/>
            <p:cNvSpPr txBox="1"/>
            <p:nvPr/>
          </p:nvSpPr>
          <p:spPr>
            <a:xfrm>
              <a:off x="5443779" y="4226965"/>
              <a:ext cx="3464410" cy="1323439"/>
            </a:xfrm>
            <a:prstGeom prst="rect">
              <a:avLst/>
            </a:prstGeom>
            <a:noFill/>
          </p:spPr>
          <p:txBody>
            <a:bodyPr wrap="none" rtlCol="0">
              <a:spAutoFit/>
            </a:bodyPr>
            <a:lstStyle/>
            <a:p>
              <a:pPr defTabSz="457200"/>
              <a:r>
                <a:rPr lang="en-US" sz="2000" b="1" dirty="0">
                  <a:solidFill>
                    <a:srgbClr val="97BE6D">
                      <a:lumMod val="75000"/>
                    </a:srgbClr>
                  </a:solidFill>
                  <a:latin typeface="Arial"/>
                </a:rPr>
                <a:t>Parent Intervention</a:t>
              </a:r>
            </a:p>
            <a:p>
              <a:pPr defTabSz="457200"/>
              <a:r>
                <a:rPr lang="en-US" sz="2000" dirty="0">
                  <a:solidFill>
                    <a:srgbClr val="97BE6D">
                      <a:lumMod val="75000"/>
                    </a:srgbClr>
                  </a:solidFill>
                  <a:latin typeface="Arial"/>
                </a:rPr>
                <a:t>DVD &amp; educational materials</a:t>
              </a:r>
            </a:p>
            <a:p>
              <a:pPr defTabSz="457200"/>
              <a:r>
                <a:rPr lang="en-US" sz="2000" dirty="0">
                  <a:solidFill>
                    <a:srgbClr val="97BE6D">
                      <a:lumMod val="75000"/>
                    </a:srgbClr>
                  </a:solidFill>
                  <a:latin typeface="Arial"/>
                </a:rPr>
                <a:t>Follow-up phone call</a:t>
              </a:r>
            </a:p>
            <a:p>
              <a:pPr defTabSz="457200"/>
              <a:endParaRPr lang="en-US" sz="2000" b="1" dirty="0">
                <a:solidFill>
                  <a:srgbClr val="97BE6D">
                    <a:lumMod val="75000"/>
                  </a:srgbClr>
                </a:solidFill>
                <a:latin typeface="Arial"/>
              </a:endParaRPr>
            </a:p>
          </p:txBody>
        </p:sp>
      </p:grpSp>
      <p:sp>
        <p:nvSpPr>
          <p:cNvPr id="15" name="TextBox 14"/>
          <p:cNvSpPr txBox="1"/>
          <p:nvPr/>
        </p:nvSpPr>
        <p:spPr>
          <a:xfrm>
            <a:off x="2842210" y="6526044"/>
            <a:ext cx="1661032" cy="292388"/>
          </a:xfrm>
          <a:prstGeom prst="rect">
            <a:avLst/>
          </a:prstGeom>
          <a:noFill/>
        </p:spPr>
        <p:txBody>
          <a:bodyPr wrap="none" rtlCol="0">
            <a:spAutoFit/>
          </a:bodyPr>
          <a:lstStyle/>
          <a:p>
            <a:pPr defTabSz="457200"/>
            <a:r>
              <a:rPr lang="en-US" sz="1300" dirty="0">
                <a:solidFill>
                  <a:srgbClr val="000000"/>
                </a:solidFill>
                <a:latin typeface="Arial"/>
              </a:rPr>
              <a:t>Paskett, et al., 2016</a:t>
            </a:r>
          </a:p>
        </p:txBody>
      </p:sp>
      <p:sp>
        <p:nvSpPr>
          <p:cNvPr id="6" name="TextBox 5"/>
          <p:cNvSpPr txBox="1"/>
          <p:nvPr/>
        </p:nvSpPr>
        <p:spPr>
          <a:xfrm>
            <a:off x="1812762" y="1122369"/>
            <a:ext cx="5403895" cy="5062924"/>
          </a:xfrm>
          <a:prstGeom prst="rect">
            <a:avLst/>
          </a:prstGeom>
          <a:noFill/>
        </p:spPr>
        <p:txBody>
          <a:bodyPr wrap="square" rtlCol="0">
            <a:spAutoFit/>
          </a:bodyPr>
          <a:lstStyle/>
          <a:p>
            <a:pPr defTabSz="457200"/>
            <a:r>
              <a:rPr lang="en-US" sz="1900" b="1" dirty="0">
                <a:solidFill>
                  <a:srgbClr val="000000"/>
                </a:solidFill>
                <a:latin typeface="Arial"/>
              </a:rPr>
              <a:t>What Were the Likely Implementation Challenges?</a:t>
            </a:r>
          </a:p>
          <a:p>
            <a:pPr marL="285750" indent="-285750" defTabSz="457200">
              <a:buFontTx/>
              <a:buChar char="-"/>
            </a:pPr>
            <a:r>
              <a:rPr lang="en-US" sz="1900" dirty="0">
                <a:solidFill>
                  <a:srgbClr val="000000"/>
                </a:solidFill>
                <a:latin typeface="Arial"/>
              </a:rPr>
              <a:t>HIPAA limited ability to recruit parents from clinics</a:t>
            </a:r>
          </a:p>
          <a:p>
            <a:pPr marL="285750" indent="-285750" defTabSz="457200">
              <a:buFontTx/>
              <a:buChar char="-"/>
            </a:pPr>
            <a:r>
              <a:rPr lang="en-US" sz="1900" dirty="0">
                <a:solidFill>
                  <a:srgbClr val="000000"/>
                </a:solidFill>
                <a:latin typeface="Arial"/>
              </a:rPr>
              <a:t>HPV approved only for girls at study start</a:t>
            </a:r>
          </a:p>
          <a:p>
            <a:pPr marL="285750" indent="-285750" defTabSz="457200">
              <a:buFontTx/>
              <a:buChar char="-"/>
            </a:pPr>
            <a:r>
              <a:rPr lang="en-US" sz="1900" dirty="0">
                <a:solidFill>
                  <a:srgbClr val="000000"/>
                </a:solidFill>
                <a:latin typeface="Arial"/>
              </a:rPr>
              <a:t>Limited ability to impact at clinical level</a:t>
            </a:r>
          </a:p>
          <a:p>
            <a:pPr marL="285750" indent="-285750" defTabSz="457200">
              <a:buFontTx/>
              <a:buChar char="-"/>
            </a:pPr>
            <a:r>
              <a:rPr lang="en-US" sz="1900" dirty="0">
                <a:solidFill>
                  <a:srgbClr val="000000"/>
                </a:solidFill>
                <a:latin typeface="Arial"/>
              </a:rPr>
              <a:t>Limited providing training time and frequency</a:t>
            </a:r>
          </a:p>
          <a:p>
            <a:pPr marL="285750" indent="-285750" defTabSz="457200">
              <a:buFontTx/>
              <a:buChar char="-"/>
            </a:pPr>
            <a:endParaRPr lang="en-US" sz="1900" dirty="0">
              <a:solidFill>
                <a:srgbClr val="000000"/>
              </a:solidFill>
              <a:latin typeface="Arial"/>
            </a:endParaRPr>
          </a:p>
          <a:p>
            <a:pPr marL="285750" indent="-285750" defTabSz="457200">
              <a:buFontTx/>
              <a:buChar char="-"/>
            </a:pPr>
            <a:endParaRPr lang="en-US" sz="1900" dirty="0">
              <a:solidFill>
                <a:srgbClr val="000000"/>
              </a:solidFill>
              <a:latin typeface="Arial"/>
            </a:endParaRPr>
          </a:p>
          <a:p>
            <a:pPr marL="285750" indent="-285750" defTabSz="457200">
              <a:buFontTx/>
              <a:buChar char="-"/>
            </a:pPr>
            <a:endParaRPr lang="en-US" sz="1900" dirty="0">
              <a:solidFill>
                <a:srgbClr val="000000"/>
              </a:solidFill>
              <a:latin typeface="Arial"/>
            </a:endParaRPr>
          </a:p>
          <a:p>
            <a:pPr defTabSz="457200"/>
            <a:r>
              <a:rPr lang="en-US" sz="1900" b="1" dirty="0">
                <a:solidFill>
                  <a:srgbClr val="000000"/>
                </a:solidFill>
                <a:latin typeface="Arial"/>
              </a:rPr>
              <a:t>What Were the Likely Evaluation Challenges?</a:t>
            </a:r>
          </a:p>
          <a:p>
            <a:pPr marL="285750" indent="-285750" defTabSz="457200">
              <a:buFontTx/>
              <a:buChar char="-"/>
            </a:pPr>
            <a:r>
              <a:rPr lang="en-US" sz="1900" dirty="0">
                <a:solidFill>
                  <a:srgbClr val="000000"/>
                </a:solidFill>
                <a:latin typeface="Arial"/>
              </a:rPr>
              <a:t>11% (HPV), 18% (flu) of families received care from participating clinics</a:t>
            </a:r>
          </a:p>
          <a:p>
            <a:pPr marL="285750" indent="-285750" defTabSz="457200">
              <a:buFontTx/>
              <a:buChar char="-"/>
            </a:pPr>
            <a:r>
              <a:rPr lang="en-US" sz="1900" dirty="0">
                <a:solidFill>
                  <a:srgbClr val="000000"/>
                </a:solidFill>
                <a:latin typeface="Arial"/>
              </a:rPr>
              <a:t>Limited ability to tease out differential effects of intervention levels</a:t>
            </a:r>
          </a:p>
          <a:p>
            <a:pPr marL="285750" indent="-285750" defTabSz="457200">
              <a:buFontTx/>
              <a:buChar char="-"/>
            </a:pPr>
            <a:endParaRPr lang="en-US" sz="1900" dirty="0">
              <a:solidFill>
                <a:srgbClr val="000000"/>
              </a:solidFill>
              <a:latin typeface="Arial"/>
            </a:endParaRPr>
          </a:p>
        </p:txBody>
      </p:sp>
    </p:spTree>
    <p:extLst>
      <p:ext uri="{BB962C8B-B14F-4D97-AF65-F5344CB8AC3E}">
        <p14:creationId xmlns:p14="http://schemas.microsoft.com/office/powerpoint/2010/main" val="1846126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fade">
                                      <p:cBhvr>
                                        <p:cTn id="21" dur="500"/>
                                        <p:tgtEl>
                                          <p:spTgt spid="6">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9" end="9"/>
                                            </p:txEl>
                                          </p:spTgt>
                                        </p:tgtEl>
                                        <p:attrNameLst>
                                          <p:attrName>style.visibility</p:attrName>
                                        </p:attrNameLst>
                                      </p:cBhvr>
                                      <p:to>
                                        <p:strVal val="visible"/>
                                      </p:to>
                                    </p:set>
                                    <p:animEffect transition="in" filter="fade">
                                      <p:cBhvr>
                                        <p:cTn id="26" dur="500"/>
                                        <p:tgtEl>
                                          <p:spTgt spid="6">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animEffect transition="in" filter="fade">
                                      <p:cBhvr>
                                        <p:cTn id="29"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321470"/>
            <a:ext cx="8304609" cy="631031"/>
          </a:xfrm>
        </p:spPr>
        <p:txBody>
          <a:bodyPr/>
          <a:lstStyle/>
          <a:p>
            <a:r>
              <a:rPr lang="en-US" sz="3000" b="1" dirty="0">
                <a:solidFill>
                  <a:srgbClr val="C00000"/>
                </a:solidFill>
              </a:rPr>
              <a:t>The Parent Project-Outcomes at</a:t>
            </a:r>
            <a:br>
              <a:rPr lang="en-US" sz="3000" b="1" dirty="0">
                <a:solidFill>
                  <a:srgbClr val="C00000"/>
                </a:solidFill>
              </a:rPr>
            </a:br>
            <a:r>
              <a:rPr lang="en-US" sz="3000" b="1" dirty="0">
                <a:solidFill>
                  <a:srgbClr val="C00000"/>
                </a:solidFill>
              </a:rPr>
              <a:t> Multiple Levels</a:t>
            </a:r>
          </a:p>
        </p:txBody>
      </p:sp>
      <p:grpSp>
        <p:nvGrpSpPr>
          <p:cNvPr id="4" name="Group 3"/>
          <p:cNvGrpSpPr/>
          <p:nvPr/>
        </p:nvGrpSpPr>
        <p:grpSpPr>
          <a:xfrm>
            <a:off x="7111483" y="1402047"/>
            <a:ext cx="3502882" cy="3693977"/>
            <a:chOff x="5443779" y="2114418"/>
            <a:chExt cx="3502882" cy="3693977"/>
          </a:xfrm>
        </p:grpSpPr>
        <p:sp>
          <p:nvSpPr>
            <p:cNvPr id="8" name="TextBox 7"/>
            <p:cNvSpPr txBox="1"/>
            <p:nvPr/>
          </p:nvSpPr>
          <p:spPr>
            <a:xfrm>
              <a:off x="5443779" y="2114418"/>
              <a:ext cx="3159839" cy="707886"/>
            </a:xfrm>
            <a:prstGeom prst="rect">
              <a:avLst/>
            </a:prstGeom>
            <a:noFill/>
          </p:spPr>
          <p:txBody>
            <a:bodyPr wrap="none" rtlCol="0">
              <a:spAutoFit/>
            </a:bodyPr>
            <a:lstStyle/>
            <a:p>
              <a:pPr defTabSz="457200"/>
              <a:r>
                <a:rPr lang="en-US" sz="2000" b="1" dirty="0">
                  <a:solidFill>
                    <a:srgbClr val="97BE6D">
                      <a:lumMod val="75000"/>
                    </a:srgbClr>
                  </a:solidFill>
                  <a:latin typeface="Arial"/>
                </a:rPr>
                <a:t>Clinic-Level Intervention</a:t>
              </a:r>
            </a:p>
            <a:p>
              <a:pPr defTabSz="457200"/>
              <a:r>
                <a:rPr lang="en-US" sz="2000" dirty="0">
                  <a:solidFill>
                    <a:srgbClr val="97BE6D">
                      <a:lumMod val="75000"/>
                    </a:srgbClr>
                  </a:solidFill>
                  <a:latin typeface="Arial"/>
                </a:rPr>
                <a:t>“HPV environment”</a:t>
              </a:r>
            </a:p>
          </p:txBody>
        </p:sp>
        <p:sp>
          <p:nvSpPr>
            <p:cNvPr id="9" name="TextBox 8"/>
            <p:cNvSpPr txBox="1"/>
            <p:nvPr/>
          </p:nvSpPr>
          <p:spPr>
            <a:xfrm>
              <a:off x="5443779" y="3012911"/>
              <a:ext cx="3502882" cy="1631216"/>
            </a:xfrm>
            <a:prstGeom prst="rect">
              <a:avLst/>
            </a:prstGeom>
            <a:noFill/>
          </p:spPr>
          <p:txBody>
            <a:bodyPr wrap="none" rtlCol="0">
              <a:spAutoFit/>
            </a:bodyPr>
            <a:lstStyle/>
            <a:p>
              <a:pPr defTabSz="457200"/>
              <a:r>
                <a:rPr lang="en-US" sz="2000" b="1" dirty="0">
                  <a:solidFill>
                    <a:srgbClr val="97BE6D">
                      <a:lumMod val="75000"/>
                    </a:srgbClr>
                  </a:solidFill>
                  <a:latin typeface="Arial"/>
                </a:rPr>
                <a:t>Provider-Level Intervention</a:t>
              </a:r>
            </a:p>
            <a:p>
              <a:pPr defTabSz="457200"/>
              <a:r>
                <a:rPr lang="en-US" sz="2000" dirty="0">
                  <a:solidFill>
                    <a:srgbClr val="97BE6D">
                      <a:lumMod val="75000"/>
                    </a:srgbClr>
                  </a:solidFill>
                  <a:latin typeface="Arial"/>
                </a:rPr>
                <a:t>1-hour training</a:t>
              </a:r>
            </a:p>
            <a:p>
              <a:pPr defTabSz="457200"/>
              <a:r>
                <a:rPr lang="en-US" sz="2000" dirty="0">
                  <a:solidFill>
                    <a:srgbClr val="97BE6D">
                      <a:lumMod val="75000"/>
                    </a:srgbClr>
                  </a:solidFill>
                  <a:latin typeface="Arial"/>
                </a:rPr>
                <a:t>Educational materials</a:t>
              </a:r>
            </a:p>
            <a:p>
              <a:pPr defTabSz="457200"/>
              <a:endParaRPr lang="en-US" sz="2000" dirty="0">
                <a:solidFill>
                  <a:srgbClr val="97BE6D">
                    <a:lumMod val="75000"/>
                  </a:srgbClr>
                </a:solidFill>
                <a:latin typeface="Arial"/>
              </a:endParaRPr>
            </a:p>
            <a:p>
              <a:pPr defTabSz="457200"/>
              <a:endParaRPr lang="en-US" sz="2000" b="1" dirty="0">
                <a:solidFill>
                  <a:srgbClr val="97BE6D">
                    <a:lumMod val="75000"/>
                  </a:srgbClr>
                </a:solidFill>
                <a:latin typeface="Arial"/>
              </a:endParaRPr>
            </a:p>
          </p:txBody>
        </p:sp>
        <p:sp>
          <p:nvSpPr>
            <p:cNvPr id="13" name="TextBox 12"/>
            <p:cNvSpPr txBox="1"/>
            <p:nvPr/>
          </p:nvSpPr>
          <p:spPr>
            <a:xfrm>
              <a:off x="5443779" y="4484956"/>
              <a:ext cx="3464410" cy="1323439"/>
            </a:xfrm>
            <a:prstGeom prst="rect">
              <a:avLst/>
            </a:prstGeom>
            <a:noFill/>
          </p:spPr>
          <p:txBody>
            <a:bodyPr wrap="none" rtlCol="0">
              <a:spAutoFit/>
            </a:bodyPr>
            <a:lstStyle/>
            <a:p>
              <a:pPr defTabSz="457200"/>
              <a:r>
                <a:rPr lang="en-US" sz="2000" b="1" dirty="0">
                  <a:solidFill>
                    <a:srgbClr val="97BE6D">
                      <a:lumMod val="75000"/>
                    </a:srgbClr>
                  </a:solidFill>
                  <a:latin typeface="Arial"/>
                </a:rPr>
                <a:t>Parent Intervention</a:t>
              </a:r>
            </a:p>
            <a:p>
              <a:pPr defTabSz="457200"/>
              <a:r>
                <a:rPr lang="en-US" sz="2000" dirty="0">
                  <a:solidFill>
                    <a:srgbClr val="97BE6D">
                      <a:lumMod val="75000"/>
                    </a:srgbClr>
                  </a:solidFill>
                  <a:latin typeface="Arial"/>
                </a:rPr>
                <a:t>DVD &amp; educational materials</a:t>
              </a:r>
            </a:p>
            <a:p>
              <a:pPr defTabSz="457200"/>
              <a:r>
                <a:rPr lang="en-US" sz="2000" dirty="0">
                  <a:solidFill>
                    <a:srgbClr val="97BE6D">
                      <a:lumMod val="75000"/>
                    </a:srgbClr>
                  </a:solidFill>
                  <a:latin typeface="Arial"/>
                </a:rPr>
                <a:t>Follow-up phone call</a:t>
              </a:r>
            </a:p>
            <a:p>
              <a:pPr defTabSz="457200"/>
              <a:endParaRPr lang="en-US" sz="2000" b="1" dirty="0">
                <a:solidFill>
                  <a:srgbClr val="97BE6D">
                    <a:lumMod val="75000"/>
                  </a:srgbClr>
                </a:solidFill>
                <a:latin typeface="Arial"/>
              </a:endParaRPr>
            </a:p>
          </p:txBody>
        </p:sp>
      </p:grpSp>
      <p:sp>
        <p:nvSpPr>
          <p:cNvPr id="15" name="TextBox 14"/>
          <p:cNvSpPr txBox="1"/>
          <p:nvPr/>
        </p:nvSpPr>
        <p:spPr>
          <a:xfrm>
            <a:off x="2842210" y="6526044"/>
            <a:ext cx="1661032" cy="292388"/>
          </a:xfrm>
          <a:prstGeom prst="rect">
            <a:avLst/>
          </a:prstGeom>
          <a:noFill/>
        </p:spPr>
        <p:txBody>
          <a:bodyPr wrap="none" rtlCol="0">
            <a:spAutoFit/>
          </a:bodyPr>
          <a:lstStyle/>
          <a:p>
            <a:pPr defTabSz="457200"/>
            <a:r>
              <a:rPr lang="en-US" sz="1300" dirty="0">
                <a:solidFill>
                  <a:srgbClr val="000000"/>
                </a:solidFill>
                <a:latin typeface="Arial"/>
              </a:rPr>
              <a:t>Paskett, et al., 2016</a:t>
            </a:r>
          </a:p>
        </p:txBody>
      </p:sp>
      <p:sp>
        <p:nvSpPr>
          <p:cNvPr id="6" name="TextBox 5"/>
          <p:cNvSpPr txBox="1"/>
          <p:nvPr/>
        </p:nvSpPr>
        <p:spPr>
          <a:xfrm>
            <a:off x="1707589" y="747875"/>
            <a:ext cx="5403895" cy="3785652"/>
          </a:xfrm>
          <a:prstGeom prst="rect">
            <a:avLst/>
          </a:prstGeom>
          <a:noFill/>
        </p:spPr>
        <p:txBody>
          <a:bodyPr wrap="square" rtlCol="0">
            <a:spAutoFit/>
          </a:bodyPr>
          <a:lstStyle/>
          <a:p>
            <a:pPr defTabSz="457200"/>
            <a:endParaRPr lang="en-US" sz="2000" dirty="0">
              <a:solidFill>
                <a:srgbClr val="000000"/>
              </a:solidFill>
              <a:latin typeface="Arial"/>
            </a:endParaRPr>
          </a:p>
          <a:p>
            <a:pPr defTabSz="457200"/>
            <a:endParaRPr lang="en-US" sz="2000" dirty="0">
              <a:solidFill>
                <a:srgbClr val="000000"/>
              </a:solidFill>
              <a:latin typeface="Arial"/>
            </a:endParaRPr>
          </a:p>
          <a:p>
            <a:pPr defTabSz="457200"/>
            <a:r>
              <a:rPr lang="en-US" sz="2000" dirty="0">
                <a:solidFill>
                  <a:srgbClr val="000000"/>
                </a:solidFill>
                <a:latin typeface="Arial"/>
              </a:rPr>
              <a:t>-    Not measured</a:t>
            </a:r>
          </a:p>
          <a:p>
            <a:pPr defTabSz="457200"/>
            <a:endParaRPr lang="en-US" sz="2000" dirty="0">
              <a:solidFill>
                <a:srgbClr val="000000"/>
              </a:solidFill>
              <a:latin typeface="Arial"/>
            </a:endParaRPr>
          </a:p>
          <a:p>
            <a:pPr defTabSz="457200"/>
            <a:endParaRPr lang="en-US" sz="2000" dirty="0">
              <a:solidFill>
                <a:srgbClr val="000000"/>
              </a:solidFill>
              <a:latin typeface="Arial"/>
            </a:endParaRPr>
          </a:p>
          <a:p>
            <a:pPr marL="285750" indent="-285750" defTabSz="457200">
              <a:buFontTx/>
              <a:buChar char="-"/>
            </a:pPr>
            <a:r>
              <a:rPr lang="en-US" sz="2000" dirty="0">
                <a:solidFill>
                  <a:srgbClr val="000000"/>
                </a:solidFill>
                <a:latin typeface="Arial"/>
              </a:rPr>
              <a:t>Knowledge increased significantly; no group differences</a:t>
            </a:r>
          </a:p>
          <a:p>
            <a:pPr marL="285750" indent="-285750" defTabSz="457200">
              <a:buFontTx/>
              <a:buChar char="-"/>
            </a:pPr>
            <a:r>
              <a:rPr lang="en-US" sz="2000" dirty="0">
                <a:solidFill>
                  <a:srgbClr val="000000"/>
                </a:solidFill>
                <a:latin typeface="Arial"/>
              </a:rPr>
              <a:t>No change in self-efficacy re HPV discussions</a:t>
            </a:r>
          </a:p>
          <a:p>
            <a:pPr marL="285750" indent="-285750" defTabSz="457200">
              <a:buFontTx/>
              <a:buChar char="-"/>
            </a:pPr>
            <a:endParaRPr lang="en-US" sz="2000" dirty="0">
              <a:solidFill>
                <a:srgbClr val="000000"/>
              </a:solidFill>
              <a:latin typeface="Arial"/>
            </a:endParaRPr>
          </a:p>
          <a:p>
            <a:pPr marL="285750" indent="-285750" defTabSz="457200">
              <a:buFontTx/>
              <a:buChar char="-"/>
            </a:pPr>
            <a:r>
              <a:rPr lang="en-US" sz="2000" dirty="0">
                <a:solidFill>
                  <a:srgbClr val="000000"/>
                </a:solidFill>
                <a:latin typeface="Arial"/>
              </a:rPr>
              <a:t>13% HPV,  6.5% Flu arms had 1</a:t>
            </a:r>
            <a:r>
              <a:rPr lang="en-US" sz="2000" baseline="30000" dirty="0">
                <a:solidFill>
                  <a:srgbClr val="000000"/>
                </a:solidFill>
                <a:latin typeface="Arial"/>
              </a:rPr>
              <a:t>st</a:t>
            </a:r>
            <a:r>
              <a:rPr lang="en-US" sz="2000" dirty="0">
                <a:solidFill>
                  <a:srgbClr val="000000"/>
                </a:solidFill>
                <a:latin typeface="Arial"/>
              </a:rPr>
              <a:t> HPV shot</a:t>
            </a:r>
          </a:p>
          <a:p>
            <a:pPr marL="285750" indent="-285750" defTabSz="457200">
              <a:buFontTx/>
              <a:buChar char="-"/>
            </a:pPr>
            <a:r>
              <a:rPr lang="en-US" sz="2000" dirty="0">
                <a:solidFill>
                  <a:srgbClr val="000000"/>
                </a:solidFill>
                <a:latin typeface="Arial"/>
              </a:rPr>
              <a:t>71% HPV,  38% Flu arms had 2</a:t>
            </a:r>
            <a:r>
              <a:rPr lang="en-US" sz="2000" baseline="30000" dirty="0">
                <a:solidFill>
                  <a:srgbClr val="000000"/>
                </a:solidFill>
                <a:latin typeface="Arial"/>
              </a:rPr>
              <a:t>nd</a:t>
            </a:r>
            <a:r>
              <a:rPr lang="en-US" sz="2000" dirty="0">
                <a:solidFill>
                  <a:srgbClr val="000000"/>
                </a:solidFill>
                <a:latin typeface="Arial"/>
              </a:rPr>
              <a:t> HPV shot</a:t>
            </a:r>
          </a:p>
        </p:txBody>
      </p:sp>
      <p:sp>
        <p:nvSpPr>
          <p:cNvPr id="5" name="TextBox 4"/>
          <p:cNvSpPr txBox="1"/>
          <p:nvPr/>
        </p:nvSpPr>
        <p:spPr>
          <a:xfrm>
            <a:off x="2712455" y="5197490"/>
            <a:ext cx="5519460" cy="369332"/>
          </a:xfrm>
          <a:prstGeom prst="rect">
            <a:avLst/>
          </a:prstGeom>
          <a:noFill/>
        </p:spPr>
        <p:txBody>
          <a:bodyPr wrap="none" rtlCol="0">
            <a:spAutoFit/>
          </a:bodyPr>
          <a:lstStyle/>
          <a:p>
            <a:pPr defTabSz="457200"/>
            <a:r>
              <a:rPr lang="en-US" dirty="0">
                <a:solidFill>
                  <a:srgbClr val="000000"/>
                </a:solidFill>
                <a:latin typeface="Arial"/>
              </a:rPr>
              <a:t>Mediation analyses, process evaluation not reported</a:t>
            </a:r>
          </a:p>
        </p:txBody>
      </p:sp>
    </p:spTree>
    <p:extLst>
      <p:ext uri="{BB962C8B-B14F-4D97-AF65-F5344CB8AC3E}">
        <p14:creationId xmlns:p14="http://schemas.microsoft.com/office/powerpoint/2010/main" val="329038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928" t="6111" r="70436" b="65693"/>
          <a:stretch/>
        </p:blipFill>
        <p:spPr>
          <a:xfrm>
            <a:off x="1524002" y="857250"/>
            <a:ext cx="3050381" cy="1371600"/>
          </a:xfrm>
          <a:prstGeom prst="rect">
            <a:avLst/>
          </a:prstGeom>
        </p:spPr>
      </p:pic>
      <p:pic>
        <p:nvPicPr>
          <p:cNvPr id="3" name="Picture 2" descr="Image result for anti-vaccine social media posts trump"/>
          <p:cNvPicPr>
            <a:picLocks noChangeAspect="1" noChangeArrowheads="1"/>
          </p:cNvPicPr>
          <p:nvPr/>
        </p:nvPicPr>
        <p:blipFill rotWithShape="1">
          <a:blip r:embed="rId4">
            <a:extLst>
              <a:ext uri="{28A0092B-C50C-407E-A947-70E740481C1C}">
                <a14:useLocalDpi xmlns:a14="http://schemas.microsoft.com/office/drawing/2010/main" val="0"/>
              </a:ext>
            </a:extLst>
          </a:blip>
          <a:srcRect l="50018" t="169" b="-1"/>
          <a:stretch/>
        </p:blipFill>
        <p:spPr bwMode="auto">
          <a:xfrm>
            <a:off x="7386638" y="864394"/>
            <a:ext cx="3281363" cy="492085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767263" y="1416845"/>
            <a:ext cx="2343150" cy="994172"/>
          </a:xfrm>
        </p:spPr>
        <p:txBody>
          <a:bodyPr>
            <a:normAutofit fontScale="90000"/>
          </a:bodyPr>
          <a:lstStyle/>
          <a:p>
            <a:pPr algn="ctr"/>
            <a:r>
              <a:rPr lang="en-US" b="1" dirty="0">
                <a:solidFill>
                  <a:srgbClr val="C00000"/>
                </a:solidFill>
              </a:rPr>
              <a:t>Emotional Contagion, Digitally Enabled</a:t>
            </a:r>
          </a:p>
        </p:txBody>
      </p:sp>
      <p:pic>
        <p:nvPicPr>
          <p:cNvPr id="4098" name="Picture 2" descr="Image result for anti-vaccine social media posts"/>
          <p:cNvPicPr>
            <a:picLocks noChangeAspect="1" noChangeArrowheads="1"/>
          </p:cNvPicPr>
          <p:nvPr/>
        </p:nvPicPr>
        <p:blipFill rotWithShape="1">
          <a:blip r:embed="rId5">
            <a:extLst>
              <a:ext uri="{28A0092B-C50C-407E-A947-70E740481C1C}">
                <a14:useLocalDpi xmlns:a14="http://schemas.microsoft.com/office/drawing/2010/main" val="0"/>
              </a:ext>
            </a:extLst>
          </a:blip>
          <a:srcRect r="13744" b="26816"/>
          <a:stretch/>
        </p:blipFill>
        <p:spPr bwMode="auto">
          <a:xfrm>
            <a:off x="1812666" y="3801171"/>
            <a:ext cx="4622969" cy="27128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524000" y="2411018"/>
            <a:ext cx="3521870" cy="1195683"/>
            <a:chOff x="-1" y="2466779"/>
            <a:chExt cx="4695826" cy="1594244"/>
          </a:xfrm>
        </p:grpSpPr>
        <p:pic>
          <p:nvPicPr>
            <p:cNvPr id="4" name="Picture 3"/>
            <p:cNvPicPr>
              <a:picLocks noChangeAspect="1"/>
            </p:cNvPicPr>
            <p:nvPr/>
          </p:nvPicPr>
          <p:blipFill rotWithShape="1">
            <a:blip r:embed="rId6"/>
            <a:srcRect l="1588" t="6851" r="81183" b="86615"/>
            <a:stretch/>
          </p:blipFill>
          <p:spPr>
            <a:xfrm>
              <a:off x="-1" y="2466779"/>
              <a:ext cx="4695825" cy="428822"/>
            </a:xfrm>
            <a:prstGeom prst="rect">
              <a:avLst/>
            </a:prstGeom>
          </p:spPr>
        </p:pic>
        <p:pic>
          <p:nvPicPr>
            <p:cNvPr id="7" name="Picture 6"/>
            <p:cNvPicPr>
              <a:picLocks noChangeAspect="1"/>
            </p:cNvPicPr>
            <p:nvPr/>
          </p:nvPicPr>
          <p:blipFill rotWithShape="1">
            <a:blip r:embed="rId6"/>
            <a:srcRect l="8290" t="13467" r="71583" b="68057"/>
            <a:stretch/>
          </p:blipFill>
          <p:spPr>
            <a:xfrm>
              <a:off x="0" y="2848573"/>
              <a:ext cx="4695825" cy="1212450"/>
            </a:xfrm>
            <a:prstGeom prst="rect">
              <a:avLst/>
            </a:prstGeom>
          </p:spPr>
        </p:pic>
      </p:grpSp>
    </p:spTree>
    <p:extLst>
      <p:ext uri="{BB962C8B-B14F-4D97-AF65-F5344CB8AC3E}">
        <p14:creationId xmlns:p14="http://schemas.microsoft.com/office/powerpoint/2010/main" val="4476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500"/>
                            </p:stCondLst>
                            <p:childTnLst>
                              <p:par>
                                <p:cTn id="13" presetID="16" presetClass="entr" presetSubtype="37"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childTnLst>
                          </p:cTn>
                        </p:par>
                        <p:par>
                          <p:cTn id="16" fill="hold">
                            <p:stCondLst>
                              <p:cond delay="2500"/>
                            </p:stCondLst>
                            <p:childTnLst>
                              <p:par>
                                <p:cTn id="17" presetID="16" presetClass="entr" presetSubtype="37" fill="hold" nodeType="afterEffect">
                                  <p:stCondLst>
                                    <p:cond delay="500"/>
                                  </p:stCondLst>
                                  <p:childTnLst>
                                    <p:set>
                                      <p:cBhvr>
                                        <p:cTn id="18" dur="1" fill="hold">
                                          <p:stCondLst>
                                            <p:cond delay="0"/>
                                          </p:stCondLst>
                                        </p:cTn>
                                        <p:tgtEl>
                                          <p:spTgt spid="4098"/>
                                        </p:tgtEl>
                                        <p:attrNameLst>
                                          <p:attrName>style.visibility</p:attrName>
                                        </p:attrNameLst>
                                      </p:cBhvr>
                                      <p:to>
                                        <p:strVal val="visible"/>
                                      </p:to>
                                    </p:set>
                                    <p:animEffect transition="in" filter="barn(out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536955" y="2471432"/>
            <a:ext cx="5075597" cy="2464115"/>
            <a:chOff x="227244" y="775606"/>
            <a:chExt cx="5530922" cy="2449290"/>
          </a:xfrm>
        </p:grpSpPr>
        <p:grpSp>
          <p:nvGrpSpPr>
            <p:cNvPr id="15" name="Group 14"/>
            <p:cNvGrpSpPr/>
            <p:nvPr/>
          </p:nvGrpSpPr>
          <p:grpSpPr>
            <a:xfrm>
              <a:off x="228601" y="775606"/>
              <a:ext cx="5529565" cy="2449290"/>
              <a:chOff x="228601" y="775606"/>
              <a:chExt cx="5529565" cy="2449290"/>
            </a:xfrm>
          </p:grpSpPr>
          <p:grpSp>
            <p:nvGrpSpPr>
              <p:cNvPr id="7" name="Group 6"/>
              <p:cNvGrpSpPr/>
              <p:nvPr/>
            </p:nvGrpSpPr>
            <p:grpSpPr>
              <a:xfrm>
                <a:off x="228601" y="775606"/>
                <a:ext cx="3698422" cy="2449290"/>
                <a:chOff x="391886" y="1926770"/>
                <a:chExt cx="3698422" cy="2449290"/>
              </a:xfrm>
            </p:grpSpPr>
            <p:sp>
              <p:nvSpPr>
                <p:cNvPr id="3" name="Rectangle 2"/>
                <p:cNvSpPr/>
                <p:nvPr/>
              </p:nvSpPr>
              <p:spPr>
                <a:xfrm>
                  <a:off x="391886" y="1926771"/>
                  <a:ext cx="1355271" cy="1329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srgbClr val="000000"/>
                      </a:solidFill>
                      <a:latin typeface="Arial"/>
                    </a:rPr>
                    <a:t>Accept all vaccines</a:t>
                  </a:r>
                </a:p>
              </p:txBody>
            </p:sp>
            <p:sp>
              <p:nvSpPr>
                <p:cNvPr id="4" name="Rectangle 3"/>
                <p:cNvSpPr/>
                <p:nvPr/>
              </p:nvSpPr>
              <p:spPr>
                <a:xfrm>
                  <a:off x="1747158" y="1926770"/>
                  <a:ext cx="726622" cy="1329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srgbClr val="000000"/>
                      </a:solidFill>
                      <a:latin typeface="Arial"/>
                    </a:rPr>
                    <a:t>Accept but Doubts</a:t>
                  </a:r>
                </a:p>
              </p:txBody>
            </p:sp>
            <p:sp>
              <p:nvSpPr>
                <p:cNvPr id="5" name="Isosceles Triangle 4"/>
                <p:cNvSpPr/>
                <p:nvPr/>
              </p:nvSpPr>
              <p:spPr>
                <a:xfrm rot="5400000">
                  <a:off x="2034947" y="2361521"/>
                  <a:ext cx="2449286" cy="15797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srgbClr val="000000"/>
                    </a:solidFill>
                    <a:latin typeface="Arial"/>
                  </a:endParaRPr>
                </a:p>
              </p:txBody>
            </p:sp>
            <p:sp>
              <p:nvSpPr>
                <p:cNvPr id="6" name="Isosceles Triangle 5"/>
                <p:cNvSpPr/>
                <p:nvPr/>
              </p:nvSpPr>
              <p:spPr>
                <a:xfrm rot="5400000">
                  <a:off x="3706586" y="2996291"/>
                  <a:ext cx="440872" cy="32657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000000"/>
                    </a:solidFill>
                    <a:latin typeface="Arial"/>
                  </a:endParaRPr>
                </a:p>
              </p:txBody>
            </p:sp>
          </p:grpSp>
          <p:sp>
            <p:nvSpPr>
              <p:cNvPr id="13" name="TextBox 12"/>
              <p:cNvSpPr txBox="1"/>
              <p:nvPr/>
            </p:nvSpPr>
            <p:spPr>
              <a:xfrm>
                <a:off x="3927024" y="1562844"/>
                <a:ext cx="1831142" cy="321221"/>
              </a:xfrm>
              <a:prstGeom prst="rect">
                <a:avLst/>
              </a:prstGeom>
              <a:noFill/>
            </p:spPr>
            <p:txBody>
              <a:bodyPr wrap="none" rtlCol="0">
                <a:spAutoFit/>
              </a:bodyPr>
              <a:lstStyle/>
              <a:p>
                <a:pPr defTabSz="457200"/>
                <a:r>
                  <a:rPr lang="en-US" sz="1500" dirty="0">
                    <a:solidFill>
                      <a:srgbClr val="000000"/>
                    </a:solidFill>
                    <a:latin typeface="Arial"/>
                  </a:rPr>
                  <a:t>Vaccine Refusers</a:t>
                </a:r>
              </a:p>
            </p:txBody>
          </p:sp>
          <p:sp>
            <p:nvSpPr>
              <p:cNvPr id="14" name="TextBox 13"/>
              <p:cNvSpPr txBox="1"/>
              <p:nvPr/>
            </p:nvSpPr>
            <p:spPr>
              <a:xfrm>
                <a:off x="2526468" y="1670566"/>
                <a:ext cx="578543" cy="252388"/>
              </a:xfrm>
              <a:prstGeom prst="rect">
                <a:avLst/>
              </a:prstGeom>
              <a:noFill/>
            </p:spPr>
            <p:txBody>
              <a:bodyPr wrap="none" rtlCol="0">
                <a:spAutoFit/>
              </a:bodyPr>
              <a:lstStyle/>
              <a:p>
                <a:pPr algn="ctr" defTabSz="457200"/>
                <a:r>
                  <a:rPr lang="en-US" sz="1050" dirty="0">
                    <a:solidFill>
                      <a:srgbClr val="000000"/>
                    </a:solidFill>
                    <a:latin typeface="Arial"/>
                  </a:rPr>
                  <a:t>Delay</a:t>
                </a:r>
              </a:p>
            </p:txBody>
          </p:sp>
        </p:grpSp>
        <p:sp>
          <p:nvSpPr>
            <p:cNvPr id="25" name="Rectangle 24"/>
            <p:cNvSpPr/>
            <p:nvPr/>
          </p:nvSpPr>
          <p:spPr>
            <a:xfrm>
              <a:off x="227244" y="2028826"/>
              <a:ext cx="1356628" cy="1196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000000"/>
                </a:solidFill>
                <a:latin typeface="Arial"/>
              </a:endParaRPr>
            </a:p>
          </p:txBody>
        </p:sp>
        <p:sp>
          <p:nvSpPr>
            <p:cNvPr id="27" name="Rectangle 26"/>
            <p:cNvSpPr/>
            <p:nvPr/>
          </p:nvSpPr>
          <p:spPr>
            <a:xfrm>
              <a:off x="1585234" y="1990723"/>
              <a:ext cx="722537" cy="122464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000000"/>
                </a:solidFill>
                <a:latin typeface="Arial"/>
              </a:endParaRPr>
            </a:p>
          </p:txBody>
        </p:sp>
        <p:sp>
          <p:nvSpPr>
            <p:cNvPr id="28" name="Rectangle 27"/>
            <p:cNvSpPr/>
            <p:nvPr/>
          </p:nvSpPr>
          <p:spPr>
            <a:xfrm>
              <a:off x="1592034" y="1855232"/>
              <a:ext cx="706211" cy="249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000000"/>
                </a:solidFill>
                <a:latin typeface="Arial"/>
              </a:endParaRPr>
            </a:p>
          </p:txBody>
        </p:sp>
      </p:grpSp>
      <p:grpSp>
        <p:nvGrpSpPr>
          <p:cNvPr id="35" name="Group 34"/>
          <p:cNvGrpSpPr/>
          <p:nvPr/>
        </p:nvGrpSpPr>
        <p:grpSpPr>
          <a:xfrm>
            <a:off x="3538201" y="2471431"/>
            <a:ext cx="3393955" cy="2480534"/>
            <a:chOff x="228601" y="3606648"/>
            <a:chExt cx="3698422" cy="2465610"/>
          </a:xfrm>
        </p:grpSpPr>
        <p:sp>
          <p:nvSpPr>
            <p:cNvPr id="20" name="Rectangle 19"/>
            <p:cNvSpPr/>
            <p:nvPr/>
          </p:nvSpPr>
          <p:spPr>
            <a:xfrm>
              <a:off x="228601" y="3606648"/>
              <a:ext cx="1355271" cy="1224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srgbClr val="FFFFFF"/>
                  </a:solidFill>
                  <a:latin typeface="Arial"/>
                </a:rPr>
                <a:t>Accept all vaccines</a:t>
              </a:r>
            </a:p>
          </p:txBody>
        </p:sp>
        <p:sp>
          <p:nvSpPr>
            <p:cNvPr id="21" name="Rectangle 20"/>
            <p:cNvSpPr/>
            <p:nvPr/>
          </p:nvSpPr>
          <p:spPr>
            <a:xfrm>
              <a:off x="1575705" y="3614814"/>
              <a:ext cx="726622" cy="1224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050" dirty="0">
                  <a:solidFill>
                    <a:srgbClr val="FFFFFF"/>
                  </a:solidFill>
                  <a:latin typeface="Arial"/>
                </a:rPr>
                <a:t>Accept but Doubts</a:t>
              </a:r>
            </a:p>
          </p:txBody>
        </p:sp>
        <p:sp>
          <p:nvSpPr>
            <p:cNvPr id="22" name="Isosceles Triangle 21"/>
            <p:cNvSpPr/>
            <p:nvPr/>
          </p:nvSpPr>
          <p:spPr>
            <a:xfrm rot="5400000">
              <a:off x="1871662" y="4041398"/>
              <a:ext cx="2449286" cy="15797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srgbClr val="FFFFFF"/>
                </a:solidFill>
                <a:latin typeface="Arial"/>
              </a:endParaRPr>
            </a:p>
          </p:txBody>
        </p:sp>
        <p:sp>
          <p:nvSpPr>
            <p:cNvPr id="19" name="TextBox 18"/>
            <p:cNvSpPr txBox="1"/>
            <p:nvPr/>
          </p:nvSpPr>
          <p:spPr>
            <a:xfrm>
              <a:off x="2507936" y="4163053"/>
              <a:ext cx="578543" cy="252388"/>
            </a:xfrm>
            <a:prstGeom prst="rect">
              <a:avLst/>
            </a:prstGeom>
            <a:noFill/>
          </p:spPr>
          <p:txBody>
            <a:bodyPr wrap="none" rtlCol="0">
              <a:spAutoFit/>
            </a:bodyPr>
            <a:lstStyle/>
            <a:p>
              <a:pPr algn="ctr" defTabSz="457200"/>
              <a:r>
                <a:rPr lang="en-US" sz="1050" dirty="0">
                  <a:solidFill>
                    <a:srgbClr val="FFFFFF"/>
                  </a:solidFill>
                  <a:latin typeface="Arial"/>
                </a:rPr>
                <a:t>Delay</a:t>
              </a:r>
            </a:p>
          </p:txBody>
        </p:sp>
        <p:sp>
          <p:nvSpPr>
            <p:cNvPr id="24" name="Rectangle 23"/>
            <p:cNvSpPr/>
            <p:nvPr/>
          </p:nvSpPr>
          <p:spPr>
            <a:xfrm>
              <a:off x="236768" y="4831291"/>
              <a:ext cx="1338941" cy="1224643"/>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latin typeface="Arial"/>
              </a:endParaRPr>
            </a:p>
          </p:txBody>
        </p:sp>
        <p:sp>
          <p:nvSpPr>
            <p:cNvPr id="26" name="Rectangle 25"/>
            <p:cNvSpPr/>
            <p:nvPr/>
          </p:nvSpPr>
          <p:spPr>
            <a:xfrm>
              <a:off x="1583872" y="4831291"/>
              <a:ext cx="722537" cy="1224643"/>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latin typeface="Arial"/>
              </a:endParaRPr>
            </a:p>
          </p:txBody>
        </p:sp>
        <p:sp>
          <p:nvSpPr>
            <p:cNvPr id="29" name="Isosceles Triangle 28"/>
            <p:cNvSpPr/>
            <p:nvPr/>
          </p:nvSpPr>
          <p:spPr>
            <a:xfrm rot="10800000">
              <a:off x="2314569" y="4831288"/>
              <a:ext cx="1504955" cy="1240970"/>
            </a:xfrm>
            <a:prstGeom prst="triangle">
              <a:avLst>
                <a:gd name="adj" fmla="val 99330"/>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srgbClr val="FFFFFF"/>
                </a:solidFill>
                <a:latin typeface="Arial"/>
              </a:endParaRPr>
            </a:p>
          </p:txBody>
        </p:sp>
        <p:sp>
          <p:nvSpPr>
            <p:cNvPr id="23" name="Isosceles Triangle 22"/>
            <p:cNvSpPr/>
            <p:nvPr/>
          </p:nvSpPr>
          <p:spPr>
            <a:xfrm rot="5400000">
              <a:off x="3543301" y="4676168"/>
              <a:ext cx="440872" cy="32657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latin typeface="Arial"/>
              </a:endParaRPr>
            </a:p>
          </p:txBody>
        </p:sp>
      </p:grpSp>
      <p:sp>
        <p:nvSpPr>
          <p:cNvPr id="30" name="Title 29"/>
          <p:cNvSpPr>
            <a:spLocks noGrp="1"/>
          </p:cNvSpPr>
          <p:nvPr>
            <p:ph type="title"/>
          </p:nvPr>
        </p:nvSpPr>
        <p:spPr>
          <a:xfrm>
            <a:off x="2063037" y="416418"/>
            <a:ext cx="7962180" cy="620204"/>
          </a:xfrm>
        </p:spPr>
        <p:txBody>
          <a:bodyPr/>
          <a:lstStyle/>
          <a:p>
            <a:r>
              <a:rPr lang="en-US" b="1" dirty="0">
                <a:solidFill>
                  <a:srgbClr val="C00000"/>
                </a:solidFill>
                <a:latin typeface="Arial" panose="020B0604020202020204" pitchFamily="34" charset="0"/>
                <a:cs typeface="Arial" panose="020B0604020202020204" pitchFamily="34" charset="0"/>
              </a:rPr>
              <a:t>Vaccine Refusal is Just One Part of the Complex Vaccination Problem </a:t>
            </a:r>
          </a:p>
        </p:txBody>
      </p:sp>
      <p:sp>
        <p:nvSpPr>
          <p:cNvPr id="32" name="TextBox 31"/>
          <p:cNvSpPr txBox="1"/>
          <p:nvPr/>
        </p:nvSpPr>
        <p:spPr>
          <a:xfrm>
            <a:off x="6079067" y="1660052"/>
            <a:ext cx="4588934" cy="1661993"/>
          </a:xfrm>
          <a:prstGeom prst="rect">
            <a:avLst/>
          </a:prstGeom>
          <a:noFill/>
        </p:spPr>
        <p:txBody>
          <a:bodyPr wrap="square" rtlCol="0">
            <a:spAutoFit/>
          </a:bodyPr>
          <a:lstStyle/>
          <a:p>
            <a:pPr marL="214313" indent="-214313" defTabSz="457200">
              <a:buFont typeface="Arial" panose="020B0604020202020204" pitchFamily="34" charset="0"/>
              <a:buChar char="•"/>
            </a:pPr>
            <a:r>
              <a:rPr lang="en-US" sz="1700" dirty="0">
                <a:solidFill>
                  <a:srgbClr val="000000"/>
                </a:solidFill>
                <a:latin typeface="Arial"/>
              </a:rPr>
              <a:t>Delay in acceptance or refusal of vaccines, despite availability of vaccine services</a:t>
            </a:r>
          </a:p>
          <a:p>
            <a:pPr marL="214313" indent="-214313" defTabSz="457200">
              <a:buFont typeface="Arial" panose="020B0604020202020204" pitchFamily="34" charset="0"/>
              <a:buChar char="•"/>
            </a:pPr>
            <a:r>
              <a:rPr lang="en-US" sz="1700" dirty="0">
                <a:solidFill>
                  <a:srgbClr val="000000"/>
                </a:solidFill>
                <a:latin typeface="Arial"/>
              </a:rPr>
              <a:t>Complex and context specific, varying across time, place, and vaccines</a:t>
            </a:r>
          </a:p>
          <a:p>
            <a:pPr marL="214313" indent="-214313" defTabSz="457200">
              <a:buFont typeface="Arial" panose="020B0604020202020204" pitchFamily="34" charset="0"/>
              <a:buChar char="•"/>
            </a:pPr>
            <a:r>
              <a:rPr lang="en-US" sz="1700" dirty="0">
                <a:solidFill>
                  <a:srgbClr val="000000"/>
                </a:solidFill>
                <a:latin typeface="Arial"/>
              </a:rPr>
              <a:t>Need to lift up pro-vaccine community norms</a:t>
            </a:r>
          </a:p>
        </p:txBody>
      </p:sp>
      <p:sp>
        <p:nvSpPr>
          <p:cNvPr id="33" name="TextBox 32"/>
          <p:cNvSpPr txBox="1"/>
          <p:nvPr/>
        </p:nvSpPr>
        <p:spPr>
          <a:xfrm>
            <a:off x="2918721" y="5969331"/>
            <a:ext cx="7106497" cy="300082"/>
          </a:xfrm>
          <a:prstGeom prst="rect">
            <a:avLst/>
          </a:prstGeom>
          <a:noFill/>
        </p:spPr>
        <p:txBody>
          <a:bodyPr wrap="none" rtlCol="0">
            <a:spAutoFit/>
          </a:bodyPr>
          <a:lstStyle/>
          <a:p>
            <a:pPr defTabSz="457200"/>
            <a:r>
              <a:rPr lang="en-US" sz="1350" dirty="0">
                <a:solidFill>
                  <a:srgbClr val="000000"/>
                </a:solidFill>
                <a:latin typeface="Arial"/>
              </a:rPr>
              <a:t>McDonald NE and SAGE Working Groupon Vaccine Safety, Vaccine, 2015; 33(34):4161-4.</a:t>
            </a:r>
          </a:p>
        </p:txBody>
      </p:sp>
      <p:sp>
        <p:nvSpPr>
          <p:cNvPr id="36" name="TextBox 35"/>
          <p:cNvSpPr txBox="1"/>
          <p:nvPr/>
        </p:nvSpPr>
        <p:spPr>
          <a:xfrm>
            <a:off x="3768039" y="2020294"/>
            <a:ext cx="1718792" cy="353943"/>
          </a:xfrm>
          <a:prstGeom prst="rect">
            <a:avLst/>
          </a:prstGeom>
          <a:noFill/>
        </p:spPr>
        <p:txBody>
          <a:bodyPr wrap="square" rtlCol="0">
            <a:spAutoFit/>
          </a:bodyPr>
          <a:lstStyle/>
          <a:p>
            <a:pPr defTabSz="457200"/>
            <a:r>
              <a:rPr lang="en-US" sz="1700" b="1" dirty="0">
                <a:solidFill>
                  <a:srgbClr val="000000"/>
                </a:solidFill>
                <a:latin typeface="Arial"/>
              </a:rPr>
              <a:t>Acceptance</a:t>
            </a:r>
          </a:p>
        </p:txBody>
      </p:sp>
      <p:cxnSp>
        <p:nvCxnSpPr>
          <p:cNvPr id="39" name="Straight Arrow Connector 38"/>
          <p:cNvCxnSpPr>
            <a:stCxn id="13" idx="1"/>
            <a:endCxn id="23" idx="1"/>
          </p:cNvCxnSpPr>
          <p:nvPr/>
        </p:nvCxnSpPr>
        <p:spPr>
          <a:xfrm flipH="1">
            <a:off x="6782312" y="3449218"/>
            <a:ext cx="149843" cy="15159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337948" y="3911921"/>
            <a:ext cx="1161544" cy="877163"/>
          </a:xfrm>
          <a:prstGeom prst="rect">
            <a:avLst/>
          </a:prstGeom>
          <a:noFill/>
        </p:spPr>
        <p:txBody>
          <a:bodyPr wrap="square" rtlCol="0">
            <a:spAutoFit/>
          </a:bodyPr>
          <a:lstStyle/>
          <a:p>
            <a:pPr defTabSz="457200"/>
            <a:r>
              <a:rPr lang="en-US" sz="1700" b="1" dirty="0">
                <a:solidFill>
                  <a:srgbClr val="000000"/>
                </a:solidFill>
                <a:latin typeface="Arial"/>
              </a:rPr>
              <a:t>Access</a:t>
            </a:r>
          </a:p>
          <a:p>
            <a:pPr defTabSz="457200"/>
            <a:r>
              <a:rPr lang="en-US" sz="1700" b="1" dirty="0">
                <a:solidFill>
                  <a:srgbClr val="000000"/>
                </a:solidFill>
                <a:latin typeface="Arial"/>
              </a:rPr>
              <a:t>&amp; Access</a:t>
            </a:r>
          </a:p>
          <a:p>
            <a:pPr defTabSz="457200"/>
            <a:r>
              <a:rPr lang="en-US" sz="1700" b="1" dirty="0">
                <a:solidFill>
                  <a:srgbClr val="000000"/>
                </a:solidFill>
                <a:latin typeface="Arial"/>
              </a:rPr>
              <a:t>Barriers</a:t>
            </a:r>
          </a:p>
        </p:txBody>
      </p:sp>
      <p:sp>
        <p:nvSpPr>
          <p:cNvPr id="43" name="Rectangle 42"/>
          <p:cNvSpPr/>
          <p:nvPr/>
        </p:nvSpPr>
        <p:spPr>
          <a:xfrm>
            <a:off x="6631330" y="4205229"/>
            <a:ext cx="3915485" cy="1477328"/>
          </a:xfrm>
          <a:prstGeom prst="rect">
            <a:avLst/>
          </a:prstGeom>
          <a:ln w="38100">
            <a:solidFill>
              <a:srgbClr val="FF0000"/>
            </a:solidFill>
          </a:ln>
        </p:spPr>
        <p:txBody>
          <a:bodyPr wrap="square">
            <a:spAutoFit/>
          </a:bodyPr>
          <a:lstStyle/>
          <a:p>
            <a:pPr defTabSz="457200">
              <a:spcBef>
                <a:spcPts val="900"/>
              </a:spcBef>
            </a:pPr>
            <a:r>
              <a:rPr lang="en-US" sz="1500" b="1" dirty="0">
                <a:solidFill>
                  <a:srgbClr val="000000"/>
                </a:solidFill>
                <a:latin typeface="Arial"/>
              </a:rPr>
              <a:t>In MA community health centers:</a:t>
            </a:r>
          </a:p>
          <a:p>
            <a:pPr marL="557213" lvl="1" indent="-214313" defTabSz="457200">
              <a:buFont typeface="Arial" panose="020B0604020202020204" pitchFamily="34" charset="0"/>
              <a:buChar char="•"/>
            </a:pPr>
            <a:r>
              <a:rPr lang="en-US" sz="1500" dirty="0">
                <a:solidFill>
                  <a:srgbClr val="000000"/>
                </a:solidFill>
                <a:latin typeface="Arial"/>
              </a:rPr>
              <a:t>47-59% of children complete all recommended early childhood vaccines </a:t>
            </a:r>
          </a:p>
          <a:p>
            <a:pPr marL="557213" lvl="1" indent="-214313" defTabSz="457200">
              <a:buFont typeface="Arial" panose="020B0604020202020204" pitchFamily="34" charset="0"/>
              <a:buChar char="•"/>
            </a:pPr>
            <a:r>
              <a:rPr lang="en-US" sz="1500" dirty="0">
                <a:solidFill>
                  <a:srgbClr val="000000"/>
                </a:solidFill>
                <a:latin typeface="Arial"/>
              </a:rPr>
              <a:t>30-49% of adolescents complete all recommended vaccines</a:t>
            </a:r>
          </a:p>
        </p:txBody>
      </p:sp>
      <p:pic>
        <p:nvPicPr>
          <p:cNvPr id="31" name="Picture 9" descr="High Res Logo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61" b="19171"/>
          <a:stretch/>
        </p:blipFill>
        <p:spPr bwMode="auto">
          <a:xfrm>
            <a:off x="1524000" y="5168559"/>
            <a:ext cx="1198490" cy="83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0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820" y="4137104"/>
            <a:ext cx="3817738" cy="26994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33" y="691030"/>
            <a:ext cx="4378161" cy="28488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691030"/>
            <a:ext cx="4984595" cy="28488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7147" y="4031160"/>
            <a:ext cx="2712670" cy="2805411"/>
          </a:xfrm>
          <a:prstGeom prst="rect">
            <a:avLst/>
          </a:prstGeom>
        </p:spPr>
      </p:pic>
      <p:sp>
        <p:nvSpPr>
          <p:cNvPr id="9" name="Left-Right Arrow 8"/>
          <p:cNvSpPr/>
          <p:nvPr/>
        </p:nvSpPr>
        <p:spPr bwMode="auto">
          <a:xfrm>
            <a:off x="4669817" y="4586990"/>
            <a:ext cx="1732964" cy="509666"/>
          </a:xfrm>
          <a:prstGeom prst="leftRightArrow">
            <a:avLst/>
          </a:prstGeom>
          <a:solidFill>
            <a:srgbClr val="C0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0" name="Left-Right Arrow 9"/>
          <p:cNvSpPr/>
          <p:nvPr/>
        </p:nvSpPr>
        <p:spPr bwMode="auto">
          <a:xfrm rot="16200000">
            <a:off x="2635803" y="3653077"/>
            <a:ext cx="735984" cy="509666"/>
          </a:xfrm>
          <a:prstGeom prst="leftRightArrow">
            <a:avLst/>
          </a:prstGeom>
          <a:solidFill>
            <a:srgbClr val="C0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1" name="Left-Right Arrow 10"/>
          <p:cNvSpPr/>
          <p:nvPr/>
        </p:nvSpPr>
        <p:spPr bwMode="auto">
          <a:xfrm rot="16200000">
            <a:off x="8478703" y="3514278"/>
            <a:ext cx="735983" cy="509666"/>
          </a:xfrm>
          <a:prstGeom prst="leftRightArrow">
            <a:avLst/>
          </a:prstGeom>
          <a:solidFill>
            <a:srgbClr val="C0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2" name="Title 1"/>
          <p:cNvSpPr>
            <a:spLocks noGrp="1"/>
          </p:cNvSpPr>
          <p:nvPr>
            <p:ph type="title"/>
          </p:nvPr>
        </p:nvSpPr>
        <p:spPr>
          <a:xfrm>
            <a:off x="1916906" y="181109"/>
            <a:ext cx="8751094" cy="501668"/>
          </a:xfrm>
        </p:spPr>
        <p:txBody>
          <a:bodyPr/>
          <a:lstStyle/>
          <a:p>
            <a:r>
              <a:rPr lang="en-US" b="1" dirty="0">
                <a:solidFill>
                  <a:srgbClr val="C00000"/>
                </a:solidFill>
              </a:rPr>
              <a:t>How Do You Pick Among These Levels? </a:t>
            </a:r>
          </a:p>
        </p:txBody>
      </p:sp>
    </p:spTree>
    <p:extLst>
      <p:ext uri="{BB962C8B-B14F-4D97-AF65-F5344CB8AC3E}">
        <p14:creationId xmlns:p14="http://schemas.microsoft.com/office/powerpoint/2010/main" val="236807921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86" y="321470"/>
            <a:ext cx="8304609" cy="631031"/>
          </a:xfrm>
        </p:spPr>
        <p:txBody>
          <a:bodyPr/>
          <a:lstStyle/>
          <a:p>
            <a:r>
              <a:rPr lang="en-US" sz="3000" b="1" dirty="0">
                <a:solidFill>
                  <a:srgbClr val="C00000"/>
                </a:solidFill>
              </a:rPr>
              <a:t>We Vaccinate: A Multilevel Intervention to Increase Children’s Vaccination Uptake</a:t>
            </a:r>
          </a:p>
        </p:txBody>
      </p:sp>
      <p:graphicFrame>
        <p:nvGraphicFramePr>
          <p:cNvPr id="5" name="Table 4"/>
          <p:cNvGraphicFramePr>
            <a:graphicFrameLocks noGrp="1"/>
          </p:cNvGraphicFramePr>
          <p:nvPr/>
        </p:nvGraphicFramePr>
        <p:xfrm>
          <a:off x="1672463" y="1254589"/>
          <a:ext cx="8768628" cy="3814318"/>
        </p:xfrm>
        <a:graphic>
          <a:graphicData uri="http://schemas.openxmlformats.org/drawingml/2006/table">
            <a:tbl>
              <a:tblPr firstRow="1" firstCol="1" bandRow="1"/>
              <a:tblGrid>
                <a:gridCol w="1960005">
                  <a:extLst>
                    <a:ext uri="{9D8B030D-6E8A-4147-A177-3AD203B41FA5}">
                      <a16:colId xmlns:a16="http://schemas.microsoft.com/office/drawing/2014/main" val="3540949751"/>
                    </a:ext>
                  </a:extLst>
                </a:gridCol>
                <a:gridCol w="2131158">
                  <a:extLst>
                    <a:ext uri="{9D8B030D-6E8A-4147-A177-3AD203B41FA5}">
                      <a16:colId xmlns:a16="http://schemas.microsoft.com/office/drawing/2014/main" val="1196065671"/>
                    </a:ext>
                  </a:extLst>
                </a:gridCol>
                <a:gridCol w="2724220">
                  <a:extLst>
                    <a:ext uri="{9D8B030D-6E8A-4147-A177-3AD203B41FA5}">
                      <a16:colId xmlns:a16="http://schemas.microsoft.com/office/drawing/2014/main" val="1565145398"/>
                    </a:ext>
                  </a:extLst>
                </a:gridCol>
                <a:gridCol w="1953245">
                  <a:extLst>
                    <a:ext uri="{9D8B030D-6E8A-4147-A177-3AD203B41FA5}">
                      <a16:colId xmlns:a16="http://schemas.microsoft.com/office/drawing/2014/main" val="4168325577"/>
                    </a:ext>
                  </a:extLst>
                </a:gridCol>
              </a:tblGrid>
              <a:tr h="169265">
                <a:tc gridSpan="4">
                  <a:txBody>
                    <a:bodyPr/>
                    <a:lstStyle/>
                    <a:p>
                      <a:pPr marL="0" marR="0" algn="l">
                        <a:lnSpc>
                          <a:spcPct val="107000"/>
                        </a:lnSpc>
                        <a:spcBef>
                          <a:spcPts val="0"/>
                        </a:spcBef>
                        <a:spcAft>
                          <a:spcPts val="0"/>
                        </a:spcAft>
                      </a:pPr>
                      <a:r>
                        <a:rPr lang="en-US" sz="15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Intervention Components by Intervention Level– CHC Selects 2 Strategies/Level</a:t>
                      </a:r>
                      <a:endParaRPr lang="en-US"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0681690"/>
                  </a:ext>
                </a:extLst>
              </a:tr>
              <a:tr h="175495">
                <a:tc>
                  <a:txBody>
                    <a:bodyPr/>
                    <a:lstStyle/>
                    <a:p>
                      <a:pPr marL="0" marR="0" algn="l">
                        <a:lnSpc>
                          <a:spcPct val="107000"/>
                        </a:lnSpc>
                        <a:spcBef>
                          <a:spcPts val="0"/>
                        </a:spcBef>
                        <a:spcAft>
                          <a:spcPts val="0"/>
                        </a:spcAft>
                      </a:pPr>
                      <a:r>
                        <a:rPr lang="en-US" sz="13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Parent</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3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Provider</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3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Health Care System</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Coalitions/Partnerships</a:t>
                      </a:r>
                      <a:endParaRPr lang="en-US" sz="12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322350"/>
                  </a:ext>
                </a:extLst>
              </a:tr>
              <a:tr h="1995054">
                <a:tc>
                  <a:txBody>
                    <a:bodyPr/>
                    <a:lstStyle/>
                    <a:p>
                      <a:pPr marL="115888" marR="0" lvl="0" indent="-115888" algn="l">
                        <a:lnSpc>
                          <a:spcPct val="107000"/>
                        </a:lnSpc>
                        <a:spcBef>
                          <a:spcPts val="0"/>
                        </a:spcBef>
                        <a:spcAft>
                          <a:spcPts val="0"/>
                        </a:spcAft>
                        <a:buFont typeface="Symbol" panose="05050102010706020507" pitchFamily="18" charset="2"/>
                        <a:buChar char=""/>
                      </a:pPr>
                      <a:r>
                        <a:rPr lang="en-US" sz="13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We Vaccinate</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materials in clinics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Text reminders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Access to resources to address social needs </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11125"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Strong recommendation language, effective strategies to address parental concerns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74625" marR="0" lvl="0" indent="-111125"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EHR</a:t>
                      </a:r>
                      <a:r>
                        <a:rPr lang="en-US" sz="1300" baseline="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vaccination module to track vaccination needs to each visit, reduce missed </a:t>
                      </a:r>
                      <a:r>
                        <a:rPr lang="en-US" sz="13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vacc</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opportunities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74625" marR="0" lvl="0" indent="-111125"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Centralized audit feedback  </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74625" marR="0" lvl="0" indent="-111125"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Discuss vaccination in prenatal care</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74625" marR="0" indent="-111125" algn="l">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5888" marR="0" lvl="0" indent="-115888" algn="l">
                        <a:lnSpc>
                          <a:spcPct val="107000"/>
                        </a:lnSpc>
                        <a:spcBef>
                          <a:spcPts val="0"/>
                        </a:spcBef>
                        <a:spcAft>
                          <a:spcPts val="0"/>
                        </a:spcAft>
                        <a:buFont typeface="Symbol" panose="05050102010706020507" pitchFamily="18" charset="2"/>
                        <a:buChar char=""/>
                      </a:pPr>
                      <a:r>
                        <a:rPr lang="en-US" sz="13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We Vaccinate</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posters/materials in clinics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Implement standard order sets &amp; policy </a:t>
                      </a: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 allow medical assistants to vaccinate</a:t>
                      </a: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Use text reminders of upcoming </a:t>
                      </a:r>
                      <a:r>
                        <a:rPr lang="en-US" sz="13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vacc</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visits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Proactive outreach to schedule </a:t>
                      </a:r>
                      <a:r>
                        <a:rPr lang="en-US" sz="13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vacc</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visits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Proactive follow-up w/in one business day of missed </a:t>
                      </a:r>
                      <a:r>
                        <a:rPr lang="en-US" sz="13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appts</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to reschedule.</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Centralized audit feedback </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Offer walk-in/vaccine only visits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Integrate </a:t>
                      </a:r>
                      <a:r>
                        <a:rPr lang="en-US" sz="13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vacc</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into social needs efforts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5888" marR="0" lvl="0" indent="-115888" algn="l">
                        <a:lnSpc>
                          <a:spcPct val="107000"/>
                        </a:lnSpc>
                        <a:spcBef>
                          <a:spcPts val="0"/>
                        </a:spcBef>
                        <a:spcAft>
                          <a:spcPts val="0"/>
                        </a:spcAft>
                        <a:buFont typeface="Symbol" panose="05050102010706020507" pitchFamily="18" charset="2"/>
                        <a:buChar char=""/>
                      </a:pP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Toolkit for pro-vaccine social media and other communication </a:t>
                      </a:r>
                      <a:r>
                        <a:rPr lang="en-US" sz="1300" dirty="0">
                          <a:solidFill>
                            <a:srgbClr val="000000"/>
                          </a:solidFill>
                          <a:effectLst/>
                          <a:latin typeface="+mn-lt"/>
                          <a:ea typeface="Calibri" panose="020F0502020204030204" pitchFamily="34" charset="0"/>
                          <a:cs typeface="Arial" panose="020B0604020202020204" pitchFamily="34" charset="0"/>
                        </a:rPr>
                        <a:t>activities</a:t>
                      </a:r>
                    </a:p>
                    <a:p>
                      <a:pPr marL="115888" marR="0" lvl="0" indent="-115888" algn="l" defTabSz="321457"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3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We Vaccinate </a:t>
                      </a:r>
                      <a:r>
                        <a:rPr lang="en-US"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materials for use in schools and at community events</a:t>
                      </a:r>
                      <a:endParaRPr lang="en-US" sz="13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endParaRPr lang="en-US" sz="1300" baseline="0" dirty="0">
                        <a:solidFill>
                          <a:srgbClr val="000000"/>
                        </a:solidFill>
                        <a:effectLst/>
                        <a:latin typeface="+mn-lt"/>
                        <a:ea typeface="Calibri" panose="020F0502020204030204" pitchFamily="34" charset="0"/>
                        <a:cs typeface="Arial" panose="020B0604020202020204" pitchFamily="34" charset="0"/>
                      </a:endParaRPr>
                    </a:p>
                    <a:p>
                      <a:pPr marL="115888" marR="0" lvl="0" indent="-115888" algn="l">
                        <a:lnSpc>
                          <a:spcPct val="107000"/>
                        </a:lnSpc>
                        <a:spcBef>
                          <a:spcPts val="0"/>
                        </a:spcBef>
                        <a:spcAft>
                          <a:spcPts val="0"/>
                        </a:spcAft>
                        <a:buFont typeface="Symbol" panose="05050102010706020507" pitchFamily="18" charset="2"/>
                        <a:buChar char=""/>
                      </a:pPr>
                      <a:r>
                        <a:rPr lang="en-US" sz="1300" baseline="0" dirty="0">
                          <a:solidFill>
                            <a:srgbClr val="000000"/>
                          </a:solidFill>
                          <a:effectLst/>
                          <a:latin typeface="+mn-lt"/>
                          <a:ea typeface="Calibri" panose="020F0502020204030204" pitchFamily="34" charset="0"/>
                          <a:cs typeface="Arial" panose="020B0604020202020204" pitchFamily="34" charset="0"/>
                        </a:rPr>
                        <a:t>Support for coalition activities</a:t>
                      </a:r>
                      <a:endParaRPr lang="en-US" sz="1300" dirty="0">
                        <a:solidFill>
                          <a:srgbClr val="000000"/>
                        </a:solidFill>
                        <a:effectLst/>
                        <a:latin typeface="+mn-lt"/>
                        <a:ea typeface="Calibri" panose="020F0502020204030204" pitchFamily="34" charset="0"/>
                        <a:cs typeface="Arial" panose="020B0604020202020204" pitchFamily="34" charset="0"/>
                      </a:endParaRPr>
                    </a:p>
                  </a:txBody>
                  <a:tcPr marL="59314" marR="59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069206"/>
                  </a:ext>
                </a:extLst>
              </a:tr>
            </a:tbl>
          </a:graphicData>
        </a:graphic>
      </p:graphicFrame>
      <p:sp>
        <p:nvSpPr>
          <p:cNvPr id="6" name="TextBox 5"/>
          <p:cNvSpPr txBox="1"/>
          <p:nvPr/>
        </p:nvSpPr>
        <p:spPr>
          <a:xfrm>
            <a:off x="2410074" y="5869821"/>
            <a:ext cx="4973231" cy="707886"/>
          </a:xfrm>
          <a:prstGeom prst="rect">
            <a:avLst/>
          </a:prstGeom>
          <a:noFill/>
        </p:spPr>
        <p:txBody>
          <a:bodyPr wrap="square" rtlCol="0">
            <a:spAutoFit/>
          </a:bodyPr>
          <a:lstStyle/>
          <a:p>
            <a:pPr algn="ctr" defTabSz="457200"/>
            <a:r>
              <a:rPr lang="en-US" sz="2000" b="1" dirty="0">
                <a:solidFill>
                  <a:srgbClr val="C00000"/>
                </a:solidFill>
                <a:latin typeface="Arial"/>
              </a:rPr>
              <a:t>What are the likely implementation challenges we will face?</a:t>
            </a:r>
          </a:p>
        </p:txBody>
      </p:sp>
      <p:sp>
        <p:nvSpPr>
          <p:cNvPr id="4" name="Rectangle 3"/>
          <p:cNvSpPr/>
          <p:nvPr/>
        </p:nvSpPr>
        <p:spPr bwMode="auto">
          <a:xfrm>
            <a:off x="1512884" y="1512002"/>
            <a:ext cx="2152574" cy="3806282"/>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0" name="Rectangle 9"/>
          <p:cNvSpPr/>
          <p:nvPr/>
        </p:nvSpPr>
        <p:spPr bwMode="auto">
          <a:xfrm>
            <a:off x="3653884" y="1516170"/>
            <a:ext cx="2100257" cy="382526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dirty="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1" name="Rectangle 10"/>
          <p:cNvSpPr/>
          <p:nvPr/>
        </p:nvSpPr>
        <p:spPr bwMode="auto">
          <a:xfrm>
            <a:off x="8513280" y="1511210"/>
            <a:ext cx="2156012" cy="380707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3" name="TextBox 2"/>
          <p:cNvSpPr txBox="1"/>
          <p:nvPr/>
        </p:nvSpPr>
        <p:spPr>
          <a:xfrm>
            <a:off x="4124976" y="5195535"/>
            <a:ext cx="3258328" cy="646331"/>
          </a:xfrm>
          <a:prstGeom prst="rect">
            <a:avLst/>
          </a:prstGeom>
          <a:noFill/>
        </p:spPr>
        <p:txBody>
          <a:bodyPr wrap="none" rtlCol="0">
            <a:spAutoFit/>
          </a:bodyPr>
          <a:lstStyle/>
          <a:p>
            <a:pPr algn="ctr" defTabSz="457200"/>
            <a:r>
              <a:rPr lang="en-US" dirty="0">
                <a:solidFill>
                  <a:srgbClr val="000000"/>
                </a:solidFill>
                <a:latin typeface="Arial"/>
              </a:rPr>
              <a:t>Implementation Support Team</a:t>
            </a:r>
          </a:p>
          <a:p>
            <a:pPr algn="ctr" defTabSz="457200"/>
            <a:r>
              <a:rPr lang="en-US" dirty="0">
                <a:solidFill>
                  <a:srgbClr val="000000"/>
                </a:solidFill>
                <a:latin typeface="Arial"/>
              </a:rPr>
              <a:t>Virtual Learning Community</a:t>
            </a:r>
          </a:p>
        </p:txBody>
      </p:sp>
      <p:cxnSp>
        <p:nvCxnSpPr>
          <p:cNvPr id="8" name="Straight Arrow Connector 7"/>
          <p:cNvCxnSpPr>
            <a:stCxn id="3" idx="3"/>
          </p:cNvCxnSpPr>
          <p:nvPr/>
        </p:nvCxnSpPr>
        <p:spPr bwMode="auto">
          <a:xfrm flipV="1">
            <a:off x="7383305" y="5518700"/>
            <a:ext cx="1942033" cy="1"/>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cxnSp>
        <p:nvCxnSpPr>
          <p:cNvPr id="12" name="Straight Arrow Connector 11"/>
          <p:cNvCxnSpPr/>
          <p:nvPr/>
        </p:nvCxnSpPr>
        <p:spPr bwMode="auto">
          <a:xfrm flipH="1" flipV="1">
            <a:off x="2253202" y="5518697"/>
            <a:ext cx="1781564" cy="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119721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10" grpId="0" animBg="1"/>
      <p:bldP spid="11"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524000" y="22391"/>
            <a:ext cx="9144000" cy="6878638"/>
          </a:xfrm>
          <a:prstGeom prst="rect">
            <a:avLst/>
          </a:prstGeom>
          <a:solidFill>
            <a:srgbClr val="343434"/>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1300">
                <a:solidFill>
                  <a:schemeClr val="bg2"/>
                </a:solidFill>
                <a:latin typeface="Arial" panose="020B0604020202020204" pitchFamily="34" charset="0"/>
                <a:ea typeface="ＭＳ Ｐゴシック" panose="020B0600070205080204" pitchFamily="34" charset="-128"/>
              </a:defRPr>
            </a:lvl1pPr>
            <a:lvl2pPr marL="742950" indent="-285750">
              <a:defRPr sz="1300">
                <a:solidFill>
                  <a:schemeClr val="bg2"/>
                </a:solidFill>
                <a:latin typeface="Arial" panose="020B0604020202020204" pitchFamily="34" charset="0"/>
                <a:ea typeface="ＭＳ Ｐゴシック" panose="020B0600070205080204" pitchFamily="34" charset="-128"/>
              </a:defRPr>
            </a:lvl2pPr>
            <a:lvl3pPr marL="1143000" indent="-228600">
              <a:defRPr sz="1300">
                <a:solidFill>
                  <a:schemeClr val="bg2"/>
                </a:solidFill>
                <a:latin typeface="Arial" panose="020B0604020202020204" pitchFamily="34" charset="0"/>
                <a:ea typeface="ＭＳ Ｐゴシック" panose="020B0600070205080204" pitchFamily="34" charset="-128"/>
              </a:defRPr>
            </a:lvl3pPr>
            <a:lvl4pPr marL="1600200" indent="-228600">
              <a:defRPr sz="1300">
                <a:solidFill>
                  <a:schemeClr val="bg2"/>
                </a:solidFill>
                <a:latin typeface="Arial" panose="020B0604020202020204" pitchFamily="34" charset="0"/>
                <a:ea typeface="ＭＳ Ｐゴシック" panose="020B0600070205080204" pitchFamily="34" charset="-128"/>
              </a:defRPr>
            </a:lvl4pPr>
            <a:lvl5pPr marL="2057400" indent="-228600">
              <a:defRPr sz="13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9pPr>
          </a:lstStyle>
          <a:p>
            <a:pPr algn="ctr" defTabSz="457200"/>
            <a:endParaRPr lang="en-US" altLang="en-US" sz="4200">
              <a:solidFill>
                <a:srgbClr val="97BE6D"/>
              </a:solidFill>
              <a:latin typeface="Gill Sans" charset="0"/>
              <a:ea typeface="ヒラギノ角ゴ ProN W3" charset="-128"/>
              <a:sym typeface="Gill Sans" charset="0"/>
            </a:endParaRPr>
          </a:p>
        </p:txBody>
      </p:sp>
      <p:sp>
        <p:nvSpPr>
          <p:cNvPr id="16387" name="Rectangle 1"/>
          <p:cNvSpPr>
            <a:spLocks/>
          </p:cNvSpPr>
          <p:nvPr/>
        </p:nvSpPr>
        <p:spPr bwMode="auto">
          <a:xfrm>
            <a:off x="2095501" y="1169989"/>
            <a:ext cx="777716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1300">
                <a:solidFill>
                  <a:schemeClr val="bg2"/>
                </a:solidFill>
                <a:latin typeface="Arial" panose="020B0604020202020204" pitchFamily="34" charset="0"/>
                <a:ea typeface="ＭＳ Ｐゴシック" panose="020B0600070205080204" pitchFamily="34" charset="-128"/>
              </a:defRPr>
            </a:lvl1pPr>
            <a:lvl2pPr marL="742950" indent="-285750">
              <a:defRPr sz="1300">
                <a:solidFill>
                  <a:schemeClr val="bg2"/>
                </a:solidFill>
                <a:latin typeface="Arial" panose="020B0604020202020204" pitchFamily="34" charset="0"/>
                <a:ea typeface="ＭＳ Ｐゴシック" panose="020B0600070205080204" pitchFamily="34" charset="-128"/>
              </a:defRPr>
            </a:lvl2pPr>
            <a:lvl3pPr marL="1143000" indent="-228600">
              <a:defRPr sz="1300">
                <a:solidFill>
                  <a:schemeClr val="bg2"/>
                </a:solidFill>
                <a:latin typeface="Arial" panose="020B0604020202020204" pitchFamily="34" charset="0"/>
                <a:ea typeface="ＭＳ Ｐゴシック" panose="020B0600070205080204" pitchFamily="34" charset="-128"/>
              </a:defRPr>
            </a:lvl3pPr>
            <a:lvl4pPr marL="1600200" indent="-228600">
              <a:defRPr sz="1300">
                <a:solidFill>
                  <a:schemeClr val="bg2"/>
                </a:solidFill>
                <a:latin typeface="Arial" panose="020B0604020202020204" pitchFamily="34" charset="0"/>
                <a:ea typeface="ＭＳ Ｐゴシック" panose="020B0600070205080204" pitchFamily="34" charset="-128"/>
              </a:defRPr>
            </a:lvl4pPr>
            <a:lvl5pPr marL="2057400" indent="-228600">
              <a:defRPr sz="1300">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bg2"/>
                </a:solidFill>
                <a:latin typeface="Arial" panose="020B0604020202020204" pitchFamily="34" charset="0"/>
                <a:ea typeface="ＭＳ Ｐゴシック" panose="020B0600070205080204" pitchFamily="34" charset="-128"/>
              </a:defRPr>
            </a:lvl9pPr>
          </a:lstStyle>
          <a:p>
            <a:pPr algn="ctr" defTabSz="457200"/>
            <a:endParaRPr lang="en-US" altLang="en-US" sz="3700">
              <a:solidFill>
                <a:srgbClr val="FFFFFF"/>
              </a:solidFill>
              <a:sym typeface="Helvetica" panose="020B0604020202020204" pitchFamily="34" charset="0"/>
            </a:endParaRPr>
          </a:p>
        </p:txBody>
      </p:sp>
      <p:pic>
        <p:nvPicPr>
          <p:cNvPr id="163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273051"/>
            <a:ext cx="5599288" cy="89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6"/>
          <p:cNvGrpSpPr>
            <a:grpSpLocks/>
          </p:cNvGrpSpPr>
          <p:nvPr/>
        </p:nvGrpSpPr>
        <p:grpSpPr bwMode="auto">
          <a:xfrm>
            <a:off x="1524000" y="2669558"/>
            <a:ext cx="9144000" cy="1579563"/>
            <a:chOff x="0" y="3844117"/>
            <a:chExt cx="9144000" cy="1579348"/>
          </a:xfrm>
        </p:grpSpPr>
        <p:pic>
          <p:nvPicPr>
            <p:cNvPr id="16391" name="Picture 12" descr="http://cdn1.sph.harvard.edu/wp-content/uploads/sites/60/2015/03/Pesticide-sprayer_feature-370x244.jpg"/>
            <p:cNvPicPr>
              <a:picLocks noChangeAspect="1" noChangeArrowheads="1"/>
            </p:cNvPicPr>
            <p:nvPr/>
          </p:nvPicPr>
          <p:blipFill>
            <a:blip r:embed="rId4">
              <a:extLst>
                <a:ext uri="{28A0092B-C50C-407E-A947-70E740481C1C}">
                  <a14:useLocalDpi xmlns:a14="http://schemas.microsoft.com/office/drawing/2010/main" val="0"/>
                </a:ext>
              </a:extLst>
            </a:blip>
            <a:srcRect l="37042" t="15292" b="139"/>
            <a:stretch>
              <a:fillRect/>
            </a:stretch>
          </p:blipFill>
          <p:spPr bwMode="auto">
            <a:xfrm>
              <a:off x="6062838" y="3844117"/>
              <a:ext cx="1749544" cy="15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descr="Photos around campus, student study groups, Longwood. General stock. Signed releases for all students. Signed releases."/>
            <p:cNvPicPr>
              <a:picLocks noChangeAspect="1" noChangeArrowheads="1"/>
            </p:cNvPicPr>
            <p:nvPr/>
          </p:nvPicPr>
          <p:blipFill>
            <a:blip r:embed="rId5">
              <a:extLst>
                <a:ext uri="{28A0092B-C50C-407E-A947-70E740481C1C}">
                  <a14:useLocalDpi xmlns:a14="http://schemas.microsoft.com/office/drawing/2010/main" val="0"/>
                </a:ext>
              </a:extLst>
            </a:blip>
            <a:srcRect l="14149" t="10478" r="30867" b="10478"/>
            <a:stretch>
              <a:fillRect/>
            </a:stretch>
          </p:blipFill>
          <p:spPr bwMode="auto">
            <a:xfrm>
              <a:off x="0" y="3853973"/>
              <a:ext cx="1638706" cy="15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 descr="http://cdn2.sph.harvard.edu/wp-content/uploads/sites/45/2012/04/impacted.jpg"/>
            <p:cNvPicPr>
              <a:picLocks noChangeAspect="1" noChangeArrowheads="1"/>
            </p:cNvPicPr>
            <p:nvPr/>
          </p:nvPicPr>
          <p:blipFill>
            <a:blip r:embed="rId6">
              <a:extLst>
                <a:ext uri="{28A0092B-C50C-407E-A947-70E740481C1C}">
                  <a14:useLocalDpi xmlns:a14="http://schemas.microsoft.com/office/drawing/2010/main" val="0"/>
                </a:ext>
              </a:extLst>
            </a:blip>
            <a:srcRect l="20976" t="49432" r="46213" b="10922"/>
            <a:stretch>
              <a:fillRect/>
            </a:stretch>
          </p:blipFill>
          <p:spPr bwMode="auto">
            <a:xfrm>
              <a:off x="1507687" y="3848003"/>
              <a:ext cx="1661008" cy="155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8" descr="Experimental Ebola vaccine shows promise"/>
            <p:cNvPicPr>
              <a:picLocks noChangeAspect="1" noChangeArrowheads="1"/>
            </p:cNvPicPr>
            <p:nvPr/>
          </p:nvPicPr>
          <p:blipFill>
            <a:blip r:embed="rId7">
              <a:extLst>
                <a:ext uri="{28A0092B-C50C-407E-A947-70E740481C1C}">
                  <a14:useLocalDpi xmlns:a14="http://schemas.microsoft.com/office/drawing/2010/main" val="0"/>
                </a:ext>
              </a:extLst>
            </a:blip>
            <a:srcRect l="10373" t="9616" r="32863" b="16106"/>
            <a:stretch>
              <a:fillRect/>
            </a:stretch>
          </p:blipFill>
          <p:spPr bwMode="auto">
            <a:xfrm>
              <a:off x="3037675" y="3853973"/>
              <a:ext cx="1682528" cy="155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0" descr="http://cdn1.sph.harvard.edu/wp-content/uploads/sites/57/2013/01/Front-web-image-2-400x250.jpg"/>
            <p:cNvPicPr>
              <a:picLocks noChangeAspect="1" noChangeArrowheads="1"/>
            </p:cNvPicPr>
            <p:nvPr/>
          </p:nvPicPr>
          <p:blipFill>
            <a:blip r:embed="rId8">
              <a:extLst>
                <a:ext uri="{28A0092B-C50C-407E-A947-70E740481C1C}">
                  <a14:useLocalDpi xmlns:a14="http://schemas.microsoft.com/office/drawing/2010/main" val="0"/>
                </a:ext>
              </a:extLst>
            </a:blip>
            <a:srcRect l="40364" r="642"/>
            <a:stretch>
              <a:fillRect/>
            </a:stretch>
          </p:blipFill>
          <p:spPr bwMode="auto">
            <a:xfrm>
              <a:off x="7670042" y="3846015"/>
              <a:ext cx="1473958" cy="15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6" descr="http://cdn2.sph.harvard.edu/wp-content/uploads/sites/45/2012/04/impacted.jpg"/>
            <p:cNvPicPr>
              <a:picLocks noChangeAspect="1" noChangeArrowheads="1"/>
            </p:cNvPicPr>
            <p:nvPr/>
          </p:nvPicPr>
          <p:blipFill>
            <a:blip r:embed="rId6">
              <a:extLst>
                <a:ext uri="{28A0092B-C50C-407E-A947-70E740481C1C}">
                  <a14:useLocalDpi xmlns:a14="http://schemas.microsoft.com/office/drawing/2010/main" val="0"/>
                </a:ext>
              </a:extLst>
            </a:blip>
            <a:srcRect l="68636" t="57298" r="4594" b="8981"/>
            <a:stretch>
              <a:fillRect/>
            </a:stretch>
          </p:blipFill>
          <p:spPr bwMode="auto">
            <a:xfrm>
              <a:off x="4572000" y="3849993"/>
              <a:ext cx="1621130" cy="155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4"/>
          <p:cNvSpPr>
            <a:spLocks/>
          </p:cNvSpPr>
          <p:nvPr/>
        </p:nvSpPr>
        <p:spPr bwMode="auto">
          <a:xfrm>
            <a:off x="2056009" y="4280398"/>
            <a:ext cx="8763000" cy="1660525"/>
          </a:xfrm>
          <a:prstGeom prst="rect">
            <a:avLst/>
          </a:prstGeom>
          <a:noFill/>
          <a:ln w="12700" cap="flat">
            <a:noFill/>
            <a:miter lim="800000"/>
            <a:headEnd type="none" w="med" len="med"/>
            <a:tailEnd type="none" w="med" len="med"/>
          </a:ln>
        </p:spPr>
        <p:txBody>
          <a:bodyPr lIns="0" tIns="0" rIns="0" bIns="0"/>
          <a:lstStyle/>
          <a:p>
            <a:pPr defTabSz="457200">
              <a:defRPr/>
            </a:pPr>
            <a:endParaRPr lang="en-US" sz="4400" dirty="0">
              <a:solidFill>
                <a:srgbClr val="FFFFFF"/>
              </a:solidFill>
              <a:latin typeface="Arial"/>
              <a:ea typeface="Helvetica" pitchFamily="-1" charset="0"/>
              <a:cs typeface="Helvetica" pitchFamily="-1" charset="0"/>
              <a:sym typeface="Helvetica" pitchFamily="-1" charset="0"/>
            </a:endParaRPr>
          </a:p>
          <a:p>
            <a:pPr defTabSz="457200">
              <a:defRPr/>
            </a:pPr>
            <a:r>
              <a:rPr lang="en-US" sz="4400" dirty="0">
                <a:solidFill>
                  <a:srgbClr val="FFFFFF"/>
                </a:solidFill>
                <a:latin typeface="Arial"/>
                <a:ea typeface="Helvetica" pitchFamily="-1" charset="0"/>
                <a:cs typeface="Helvetica" pitchFamily="-1" charset="0"/>
                <a:sym typeface="Helvetica" pitchFamily="-1" charset="0"/>
              </a:rPr>
              <a:t>					Thank You!</a:t>
            </a:r>
          </a:p>
        </p:txBody>
      </p:sp>
      <p:pic>
        <p:nvPicPr>
          <p:cNvPr id="14" name="Picture 9" descr="High Res Logo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9561" b="19171"/>
          <a:stretch/>
        </p:blipFill>
        <p:spPr bwMode="auto">
          <a:xfrm>
            <a:off x="8057919" y="209881"/>
            <a:ext cx="2005167" cy="139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7670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4040372" y="2087117"/>
            <a:ext cx="7895519" cy="1123916"/>
          </a:xfrm>
          <a:noFill/>
        </p:spPr>
        <p:txBody>
          <a:bodyPr/>
          <a:lstStyle/>
          <a:p>
            <a:pPr>
              <a:tabLst>
                <a:tab pos="2405063" algn="l"/>
              </a:tabLst>
            </a:pPr>
            <a:r>
              <a:rPr lang="en-US" sz="4800" b="0" i="1" dirty="0"/>
              <a:t>Case Study 2: </a:t>
            </a:r>
            <a:br>
              <a:rPr lang="en-US" sz="4800" b="0" i="1" dirty="0"/>
            </a:br>
            <a:r>
              <a:rPr lang="en-US" sz="4800" b="0" i="1" dirty="0"/>
              <a:t>Multiple levels of influence on cervical cancer screening</a:t>
            </a:r>
            <a:br>
              <a:rPr lang="en-US" sz="4800" b="0" i="1" dirty="0"/>
            </a:b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667164" y="4067451"/>
            <a:ext cx="352963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Sandi Pruitt, Ph.D.</a:t>
            </a:r>
          </a:p>
          <a:p>
            <a:pPr algn="ctr"/>
            <a:r>
              <a:rPr lang="en-US" dirty="0"/>
              <a:t>UT Southwestern Medical Center</a:t>
            </a:r>
          </a:p>
        </p:txBody>
      </p:sp>
      <p:pic>
        <p:nvPicPr>
          <p:cNvPr id="1028" name="Picture 4" descr="Image result for sandi pruitt, UT Southwestern medical center; photo">
            <a:extLst>
              <a:ext uri="{FF2B5EF4-FFF2-40B4-BE49-F238E27FC236}">
                <a16:creationId xmlns:a16="http://schemas.microsoft.com/office/drawing/2014/main" id="{23C38DE9-D348-4A7C-9D11-6F45BC4B5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03" y="1924326"/>
            <a:ext cx="2143125" cy="214312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11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7E7112-8736-4D4D-BF51-59A47CA16048}"/>
              </a:ext>
            </a:extLst>
          </p:cNvPr>
          <p:cNvSpPr>
            <a:spLocks noGrp="1"/>
          </p:cNvSpPr>
          <p:nvPr>
            <p:ph type="body" sz="quarter" idx="10"/>
          </p:nvPr>
        </p:nvSpPr>
        <p:spPr>
          <a:xfrm>
            <a:off x="2209800" y="1600200"/>
            <a:ext cx="7772400" cy="3276600"/>
          </a:xfrm>
        </p:spPr>
        <p:txBody>
          <a:bodyPr/>
          <a:lstStyle/>
          <a:p>
            <a:r>
              <a:rPr lang="en-US" sz="3600" dirty="0"/>
              <a:t>Modern healthcare is delivered to patients and families by physicians and clinical teams, in clinics, in buildings, in organizations. </a:t>
            </a:r>
          </a:p>
          <a:p>
            <a:endParaRPr lang="en-US" sz="3600" dirty="0"/>
          </a:p>
          <a:p>
            <a:r>
              <a:rPr lang="en-US" sz="3600" dirty="0"/>
              <a:t>Understanding this context of healthcare is essential to improving healthcare outcomes for all. </a:t>
            </a:r>
          </a:p>
        </p:txBody>
      </p:sp>
    </p:spTree>
    <p:extLst>
      <p:ext uri="{BB962C8B-B14F-4D97-AF65-F5344CB8AC3E}">
        <p14:creationId xmlns:p14="http://schemas.microsoft.com/office/powerpoint/2010/main" val="1593841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cs typeface="Arial" panose="020B0604020202020204" pitchFamily="34" charset="0"/>
              </a:rPr>
              <a:t>Multiple levels of influence on cervical cancer screening</a:t>
            </a:r>
            <a:endParaRPr lang="en-US" dirty="0"/>
          </a:p>
        </p:txBody>
      </p:sp>
      <p:sp>
        <p:nvSpPr>
          <p:cNvPr id="3" name="Text Placeholder 2"/>
          <p:cNvSpPr>
            <a:spLocks noGrp="1"/>
          </p:cNvSpPr>
          <p:nvPr>
            <p:ph type="body" idx="1"/>
          </p:nvPr>
        </p:nvSpPr>
        <p:spPr/>
        <p:txBody>
          <a:bodyPr/>
          <a:lstStyle/>
          <a:p>
            <a:r>
              <a:rPr lang="en-US" dirty="0"/>
              <a:t>Sandi Pruitt </a:t>
            </a:r>
          </a:p>
          <a:p>
            <a:r>
              <a:rPr lang="en-US" dirty="0"/>
              <a:t>UT Southwestern Medical Center</a:t>
            </a:r>
          </a:p>
          <a:p>
            <a:endParaRPr lang="en-US" dirty="0"/>
          </a:p>
        </p:txBody>
      </p:sp>
    </p:spTree>
    <p:extLst>
      <p:ext uri="{BB962C8B-B14F-4D97-AF65-F5344CB8AC3E}">
        <p14:creationId xmlns:p14="http://schemas.microsoft.com/office/powerpoint/2010/main" val="4199575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 influences on cancer continuum</a:t>
            </a:r>
          </a:p>
        </p:txBody>
      </p:sp>
      <p:sp>
        <p:nvSpPr>
          <p:cNvPr id="4" name="Slide Number Placeholder 3"/>
          <p:cNvSpPr>
            <a:spLocks noGrp="1"/>
          </p:cNvSpPr>
          <p:nvPr>
            <p:ph type="sldNum" sz="quarter" idx="12"/>
          </p:nvPr>
        </p:nvSpPr>
        <p:spPr/>
        <p:txBody>
          <a:bodyPr/>
          <a:lstStyle/>
          <a:p>
            <a:fld id="{6F4C6877-DA3A-46D1-AAB0-9EE788CFCA8A}" type="slidenum">
              <a:rPr lang="en-US" smtClean="0"/>
              <a:pPr/>
              <a:t>51</a:t>
            </a:fld>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075"/>
          <a:stretch/>
        </p:blipFill>
        <p:spPr bwMode="auto">
          <a:xfrm>
            <a:off x="9579934" y="5411880"/>
            <a:ext cx="2201601" cy="5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696" y="1504266"/>
            <a:ext cx="9420480" cy="37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Text Box 4"/>
          <p:cNvSpPr txBox="1">
            <a:spLocks noChangeArrowheads="1"/>
          </p:cNvSpPr>
          <p:nvPr/>
        </p:nvSpPr>
        <p:spPr bwMode="auto">
          <a:xfrm>
            <a:off x="7863296" y="5917476"/>
            <a:ext cx="3918240" cy="23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9pPr>
          </a:lstStyle>
          <a:p>
            <a:pPr eaLnBrk="1"/>
            <a:r>
              <a:rPr lang="en-GB" sz="1100" b="1" dirty="0" err="1">
                <a:solidFill>
                  <a:srgbClr val="000000"/>
                </a:solidFill>
                <a:latin typeface="Arial" charset="0"/>
              </a:rPr>
              <a:t>Taplin</a:t>
            </a:r>
            <a:r>
              <a:rPr lang="en-GB" sz="1100" b="1" dirty="0">
                <a:solidFill>
                  <a:srgbClr val="000000"/>
                </a:solidFill>
                <a:latin typeface="Arial" charset="0"/>
              </a:rPr>
              <a:t> S H et al. J </a:t>
            </a:r>
            <a:r>
              <a:rPr lang="en-GB" sz="1100" b="1" dirty="0" err="1">
                <a:solidFill>
                  <a:srgbClr val="000000"/>
                </a:solidFill>
                <a:latin typeface="Arial" charset="0"/>
              </a:rPr>
              <a:t>Natl</a:t>
            </a:r>
            <a:r>
              <a:rPr lang="en-GB" sz="1100" b="1" dirty="0">
                <a:solidFill>
                  <a:srgbClr val="000000"/>
                </a:solidFill>
                <a:latin typeface="Arial" charset="0"/>
              </a:rPr>
              <a:t> Cancer </a:t>
            </a:r>
            <a:r>
              <a:rPr lang="en-GB" sz="1100" b="1" dirty="0" err="1">
                <a:solidFill>
                  <a:srgbClr val="000000"/>
                </a:solidFill>
                <a:latin typeface="Arial" charset="0"/>
              </a:rPr>
              <a:t>Inst</a:t>
            </a:r>
            <a:r>
              <a:rPr lang="en-GB" sz="1100" b="1" dirty="0">
                <a:solidFill>
                  <a:srgbClr val="000000"/>
                </a:solidFill>
                <a:latin typeface="Arial" charset="0"/>
              </a:rPr>
              <a:t> </a:t>
            </a:r>
            <a:r>
              <a:rPr lang="en-GB" sz="1100" b="1" dirty="0" err="1">
                <a:solidFill>
                  <a:srgbClr val="000000"/>
                </a:solidFill>
                <a:latin typeface="Arial" charset="0"/>
              </a:rPr>
              <a:t>Monogr</a:t>
            </a:r>
            <a:r>
              <a:rPr lang="en-GB" sz="1100" b="1" dirty="0">
                <a:solidFill>
                  <a:srgbClr val="000000"/>
                </a:solidFill>
                <a:latin typeface="Arial" charset="0"/>
              </a:rPr>
              <a:t> 2012;2012:2-10</a:t>
            </a:r>
          </a:p>
        </p:txBody>
      </p:sp>
      <p:sp>
        <p:nvSpPr>
          <p:cNvPr id="10" name="Text Box 5"/>
          <p:cNvSpPr txBox="1">
            <a:spLocks noChangeArrowheads="1"/>
          </p:cNvSpPr>
          <p:nvPr/>
        </p:nvSpPr>
        <p:spPr bwMode="auto">
          <a:xfrm>
            <a:off x="8763000" y="6149340"/>
            <a:ext cx="301853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9pPr>
          </a:lstStyle>
          <a:p>
            <a:pPr eaLnBrk="1"/>
            <a:r>
              <a:rPr lang="en-GB" sz="900" dirty="0">
                <a:solidFill>
                  <a:srgbClr val="000000"/>
                </a:solidFill>
                <a:latin typeface="Arial" charset="0"/>
              </a:rPr>
              <a:t>© The Author 2012. Published by Oxford University Press.</a:t>
            </a:r>
          </a:p>
        </p:txBody>
      </p:sp>
    </p:spTree>
    <p:extLst>
      <p:ext uri="{BB962C8B-B14F-4D97-AF65-F5344CB8AC3E}">
        <p14:creationId xmlns:p14="http://schemas.microsoft.com/office/powerpoint/2010/main" val="374866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a:t>
            </a:r>
          </a:p>
        </p:txBody>
      </p:sp>
      <p:sp>
        <p:nvSpPr>
          <p:cNvPr id="4" name="Slide Number Placeholder 3"/>
          <p:cNvSpPr>
            <a:spLocks noGrp="1"/>
          </p:cNvSpPr>
          <p:nvPr>
            <p:ph type="sldNum" sz="quarter" idx="12"/>
          </p:nvPr>
        </p:nvSpPr>
        <p:spPr/>
        <p:txBody>
          <a:bodyPr/>
          <a:lstStyle/>
          <a:p>
            <a:fld id="{3D1D413C-281F-48E7-B075-5E8C958C04FA}" type="slidenum">
              <a:rPr lang="en-US" smtClean="0"/>
              <a:pPr/>
              <a:t>52</a:t>
            </a:fld>
            <a:endParaRPr lang="en-US" dirty="0"/>
          </a:p>
        </p:txBody>
      </p:sp>
      <p:sp>
        <p:nvSpPr>
          <p:cNvPr id="5" name="Content Placeholder 4"/>
          <p:cNvSpPr>
            <a:spLocks noGrp="1"/>
          </p:cNvSpPr>
          <p:nvPr>
            <p:ph sz="quarter" idx="1"/>
          </p:nvPr>
        </p:nvSpPr>
        <p:spPr>
          <a:xfrm>
            <a:off x="402336" y="1527048"/>
            <a:ext cx="11338560" cy="4873752"/>
          </a:xfrm>
        </p:spPr>
        <p:txBody>
          <a:bodyPr>
            <a:normAutofit/>
          </a:bodyPr>
          <a:lstStyle/>
          <a:p>
            <a:pPr marL="0" indent="0">
              <a:buNone/>
            </a:pPr>
            <a:r>
              <a:rPr lang="en-US" dirty="0">
                <a:latin typeface="+mj-lt"/>
                <a:cs typeface="Arial" panose="020B0604020202020204" pitchFamily="34" charset="0"/>
              </a:rPr>
              <a:t>To identify sources of multilevel variation in Pap screening that may be targets for intervention in 4 healthcare settings</a:t>
            </a:r>
          </a:p>
          <a:p>
            <a:pPr marL="0" indent="0">
              <a:buNone/>
            </a:pPr>
            <a:endParaRPr lang="en-US" sz="2800" dirty="0">
              <a:latin typeface="+mj-lt"/>
              <a:cs typeface="Arial" panose="020B0604020202020204" pitchFamily="34" charset="0"/>
            </a:endParaRPr>
          </a:p>
          <a:p>
            <a:pPr marL="1081088" indent="-846138">
              <a:buNone/>
            </a:pPr>
            <a:r>
              <a:rPr lang="en-US" sz="2800" b="1" dirty="0">
                <a:latin typeface="+mj-lt"/>
                <a:cs typeface="Arial" panose="020B0604020202020204" pitchFamily="34" charset="0"/>
              </a:rPr>
              <a:t>Aim: </a:t>
            </a:r>
            <a:r>
              <a:rPr lang="en-US" sz="2800" dirty="0">
                <a:latin typeface="+mj-lt"/>
                <a:cs typeface="Arial" panose="020B0604020202020204" pitchFamily="34" charset="0"/>
              </a:rPr>
              <a:t>Compare magnitude of variation across multiple levels (providers, clinics, neighborhoods) before and after adjustment for multilevel factors</a:t>
            </a:r>
            <a:endParaRPr lang="en-US" sz="2800" b="1" dirty="0">
              <a:latin typeface="+mj-lt"/>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B059FB84-7A64-434C-AE94-4DFE18866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3" y="6382512"/>
            <a:ext cx="1347875" cy="329184"/>
          </a:xfrm>
          <a:prstGeom prst="rect">
            <a:avLst/>
          </a:prstGeom>
        </p:spPr>
      </p:pic>
    </p:spTree>
    <p:extLst>
      <p:ext uri="{BB962C8B-B14F-4D97-AF65-F5344CB8AC3E}">
        <p14:creationId xmlns:p14="http://schemas.microsoft.com/office/powerpoint/2010/main" val="3494021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601" y="-51123"/>
            <a:ext cx="11379200" cy="758952"/>
          </a:xfrm>
        </p:spPr>
        <p:txBody>
          <a:bodyPr/>
          <a:lstStyle/>
          <a:p>
            <a:r>
              <a:rPr lang="en-US" dirty="0">
                <a:solidFill>
                  <a:schemeClr val="tx1"/>
                </a:solidFill>
              </a:rPr>
              <a:t>Why examine variation at multiple levels?</a:t>
            </a:r>
          </a:p>
        </p:txBody>
      </p:sp>
      <p:sp>
        <p:nvSpPr>
          <p:cNvPr id="4" name="Slide Number Placeholder 3"/>
          <p:cNvSpPr>
            <a:spLocks noGrp="1"/>
          </p:cNvSpPr>
          <p:nvPr>
            <p:ph type="sldNum" sz="quarter" idx="12"/>
          </p:nvPr>
        </p:nvSpPr>
        <p:spPr>
          <a:xfrm>
            <a:off x="5814360" y="6571778"/>
            <a:ext cx="609600" cy="441325"/>
          </a:xfrm>
        </p:spPr>
        <p:txBody>
          <a:bodyPr/>
          <a:lstStyle/>
          <a:p>
            <a:fld id="{38CBFC30-859F-4991-811A-09D0CFB914D4}" type="slidenum">
              <a:rPr lang="en-US" smtClean="0"/>
              <a:pPr/>
              <a:t>53</a:t>
            </a:fld>
            <a:endParaRPr lang="en-US"/>
          </a:p>
        </p:txBody>
      </p:sp>
      <p:sp>
        <p:nvSpPr>
          <p:cNvPr id="5" name="Content Placeholder 4"/>
          <p:cNvSpPr>
            <a:spLocks noGrp="1"/>
          </p:cNvSpPr>
          <p:nvPr>
            <p:ph sz="half" idx="1"/>
          </p:nvPr>
        </p:nvSpPr>
        <p:spPr>
          <a:xfrm>
            <a:off x="2820391" y="1737478"/>
            <a:ext cx="3206708" cy="127536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Clinic 1</a:t>
            </a:r>
          </a:p>
          <a:p>
            <a:pPr marL="0" indent="0">
              <a:buNone/>
            </a:pPr>
            <a:r>
              <a:rPr lang="en-US" dirty="0">
                <a:latin typeface="Arial" panose="020B0604020202020204" pitchFamily="34" charset="0"/>
                <a:cs typeface="Arial" panose="020B0604020202020204" pitchFamily="34" charset="0"/>
              </a:rPr>
              <a:t>50% patients screened</a:t>
            </a:r>
          </a:p>
        </p:txBody>
      </p:sp>
      <p:pic>
        <p:nvPicPr>
          <p:cNvPr id="7"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2555004" y="2990056"/>
            <a:ext cx="1128922" cy="956647"/>
          </a:xfrm>
          <a:prstGeom prst="rect">
            <a:avLst/>
          </a:prstGeom>
        </p:spPr>
      </p:pic>
      <p:pic>
        <p:nvPicPr>
          <p:cNvPr id="8"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4555219" y="3025990"/>
            <a:ext cx="1128922" cy="956647"/>
          </a:xfrm>
          <a:prstGeom prst="rect">
            <a:avLst/>
          </a:prstGeom>
        </p:spPr>
      </p:pic>
      <p:pic>
        <p:nvPicPr>
          <p:cNvPr id="9"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504698" y="3046821"/>
            <a:ext cx="1128922" cy="95664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6294"/>
          <a:stretch/>
        </p:blipFill>
        <p:spPr>
          <a:xfrm>
            <a:off x="937560" y="1488837"/>
            <a:ext cx="1820678" cy="1524001"/>
          </a:xfrm>
          <a:prstGeom prst="rect">
            <a:avLst/>
          </a:prstGeom>
        </p:spPr>
      </p:pic>
      <p:sp>
        <p:nvSpPr>
          <p:cNvPr id="11" name="Content Placeholder 4"/>
          <p:cNvSpPr txBox="1">
            <a:spLocks/>
          </p:cNvSpPr>
          <p:nvPr/>
        </p:nvSpPr>
        <p:spPr>
          <a:xfrm>
            <a:off x="304801" y="4084589"/>
            <a:ext cx="1690464"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r>
              <a:rPr lang="en-US" dirty="0">
                <a:latin typeface="Arial" panose="020B0604020202020204" pitchFamily="34" charset="0"/>
                <a:cs typeface="Arial" panose="020B0604020202020204" pitchFamily="34" charset="0"/>
              </a:rPr>
              <a:t> 50% screened</a:t>
            </a:r>
          </a:p>
        </p:txBody>
      </p:sp>
      <p:sp>
        <p:nvSpPr>
          <p:cNvPr id="12" name="Content Placeholder 4"/>
          <p:cNvSpPr txBox="1">
            <a:spLocks/>
          </p:cNvSpPr>
          <p:nvPr/>
        </p:nvSpPr>
        <p:spPr>
          <a:xfrm>
            <a:off x="2300065" y="4091846"/>
            <a:ext cx="1603202"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r>
              <a:rPr lang="en-US" dirty="0">
                <a:latin typeface="Arial" panose="020B0604020202020204" pitchFamily="34" charset="0"/>
                <a:cs typeface="Arial" panose="020B0604020202020204" pitchFamily="34" charset="0"/>
              </a:rPr>
              <a:t>50% screened</a:t>
            </a:r>
          </a:p>
        </p:txBody>
      </p:sp>
      <p:sp>
        <p:nvSpPr>
          <p:cNvPr id="13" name="Content Placeholder 4"/>
          <p:cNvSpPr txBox="1">
            <a:spLocks/>
          </p:cNvSpPr>
          <p:nvPr/>
        </p:nvSpPr>
        <p:spPr>
          <a:xfrm>
            <a:off x="4285085" y="4107569"/>
            <a:ext cx="1566250"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r>
              <a:rPr lang="en-US" dirty="0">
                <a:latin typeface="Arial" panose="020B0604020202020204" pitchFamily="34" charset="0"/>
                <a:cs typeface="Arial" panose="020B0604020202020204" pitchFamily="34" charset="0"/>
              </a:rPr>
              <a:t> 50% screened</a:t>
            </a:r>
          </a:p>
        </p:txBody>
      </p:sp>
      <p:sp>
        <p:nvSpPr>
          <p:cNvPr id="14" name="Content Placeholder 4"/>
          <p:cNvSpPr txBox="1">
            <a:spLocks/>
          </p:cNvSpPr>
          <p:nvPr/>
        </p:nvSpPr>
        <p:spPr>
          <a:xfrm>
            <a:off x="8564093" y="1764749"/>
            <a:ext cx="3206708" cy="1275360"/>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fontAlgn="auto">
              <a:spcAft>
                <a:spcPts val="0"/>
              </a:spcAft>
              <a:buFont typeface="Wingdings 2"/>
              <a:buNone/>
            </a:pPr>
            <a:r>
              <a:rPr lang="en-US" dirty="0">
                <a:latin typeface="Arial" panose="020B0604020202020204" pitchFamily="34" charset="0"/>
                <a:cs typeface="Arial" panose="020B0604020202020204" pitchFamily="34" charset="0"/>
              </a:rPr>
              <a:t>Clinic 2</a:t>
            </a:r>
          </a:p>
          <a:p>
            <a:pPr marL="0" indent="0" fontAlgn="auto">
              <a:spcAft>
                <a:spcPts val="0"/>
              </a:spcAft>
              <a:buFont typeface="Wingdings 2"/>
              <a:buNone/>
            </a:pPr>
            <a:r>
              <a:rPr lang="en-US" dirty="0">
                <a:latin typeface="Arial" panose="020B0604020202020204" pitchFamily="34" charset="0"/>
                <a:cs typeface="Arial" panose="020B0604020202020204" pitchFamily="34" charset="0"/>
              </a:rPr>
              <a:t>50% patients screened</a:t>
            </a:r>
          </a:p>
        </p:txBody>
      </p:sp>
      <p:pic>
        <p:nvPicPr>
          <p:cNvPr id="15"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8298706" y="3017327"/>
            <a:ext cx="1128922" cy="956647"/>
          </a:xfrm>
          <a:prstGeom prst="rect">
            <a:avLst/>
          </a:prstGeom>
        </p:spPr>
      </p:pic>
      <p:pic>
        <p:nvPicPr>
          <p:cNvPr id="16"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10298921" y="3053261"/>
            <a:ext cx="1128922" cy="956647"/>
          </a:xfrm>
          <a:prstGeom prst="rect">
            <a:avLst/>
          </a:prstGeom>
        </p:spPr>
      </p:pic>
      <p:pic>
        <p:nvPicPr>
          <p:cNvPr id="17"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6248400" y="3074092"/>
            <a:ext cx="1128922" cy="956647"/>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b="16294"/>
          <a:stretch/>
        </p:blipFill>
        <p:spPr>
          <a:xfrm>
            <a:off x="6681262" y="1516108"/>
            <a:ext cx="1820678" cy="1524001"/>
          </a:xfrm>
          <a:prstGeom prst="rect">
            <a:avLst/>
          </a:prstGeom>
        </p:spPr>
      </p:pic>
      <p:sp>
        <p:nvSpPr>
          <p:cNvPr id="19" name="Content Placeholder 4"/>
          <p:cNvSpPr txBox="1">
            <a:spLocks/>
          </p:cNvSpPr>
          <p:nvPr/>
        </p:nvSpPr>
        <p:spPr>
          <a:xfrm>
            <a:off x="6169198" y="4111860"/>
            <a:ext cx="1603202"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r>
              <a:rPr lang="en-US" dirty="0">
                <a:solidFill>
                  <a:srgbClr val="FF0000"/>
                </a:solidFill>
                <a:latin typeface="Arial" panose="020B0604020202020204" pitchFamily="34" charset="0"/>
                <a:cs typeface="Arial" panose="020B0604020202020204" pitchFamily="34" charset="0"/>
              </a:rPr>
              <a:t>15% </a:t>
            </a:r>
            <a:r>
              <a:rPr lang="en-US" dirty="0">
                <a:latin typeface="Arial" panose="020B0604020202020204" pitchFamily="34" charset="0"/>
                <a:cs typeface="Arial" panose="020B0604020202020204" pitchFamily="34" charset="0"/>
              </a:rPr>
              <a:t>screened</a:t>
            </a:r>
          </a:p>
        </p:txBody>
      </p:sp>
      <p:sp>
        <p:nvSpPr>
          <p:cNvPr id="20" name="Content Placeholder 4"/>
          <p:cNvSpPr txBox="1">
            <a:spLocks/>
          </p:cNvSpPr>
          <p:nvPr/>
        </p:nvSpPr>
        <p:spPr>
          <a:xfrm>
            <a:off x="8077200" y="4119117"/>
            <a:ext cx="1569769"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r>
              <a:rPr lang="en-US" dirty="0">
                <a:solidFill>
                  <a:srgbClr val="FF0000"/>
                </a:solidFill>
                <a:latin typeface="Arial" panose="020B0604020202020204" pitchFamily="34" charset="0"/>
                <a:cs typeface="Arial" panose="020B0604020202020204" pitchFamily="34" charset="0"/>
              </a:rPr>
              <a:t>50%</a:t>
            </a:r>
            <a:r>
              <a:rPr lang="en-US" dirty="0">
                <a:latin typeface="Arial" panose="020B0604020202020204" pitchFamily="34" charset="0"/>
                <a:cs typeface="Arial" panose="020B0604020202020204" pitchFamily="34" charset="0"/>
              </a:rPr>
              <a:t> screened</a:t>
            </a:r>
          </a:p>
        </p:txBody>
      </p:sp>
      <p:sp>
        <p:nvSpPr>
          <p:cNvPr id="21" name="Content Placeholder 4"/>
          <p:cNvSpPr txBox="1">
            <a:spLocks/>
          </p:cNvSpPr>
          <p:nvPr/>
        </p:nvSpPr>
        <p:spPr>
          <a:xfrm>
            <a:off x="9919112" y="4134840"/>
            <a:ext cx="1598043"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85% </a:t>
            </a:r>
            <a:r>
              <a:rPr lang="en-US" dirty="0">
                <a:latin typeface="Arial" panose="020B0604020202020204" pitchFamily="34" charset="0"/>
                <a:cs typeface="Arial" panose="020B0604020202020204" pitchFamily="34" charset="0"/>
              </a:rPr>
              <a:t>screened</a:t>
            </a:r>
          </a:p>
        </p:txBody>
      </p:sp>
      <p:sp>
        <p:nvSpPr>
          <p:cNvPr id="35" name="Content Placeholder 4"/>
          <p:cNvSpPr txBox="1">
            <a:spLocks/>
          </p:cNvSpPr>
          <p:nvPr/>
        </p:nvSpPr>
        <p:spPr>
          <a:xfrm>
            <a:off x="1346586" y="5348945"/>
            <a:ext cx="10706100" cy="1275360"/>
          </a:xfrm>
          <a:prstGeom prst="rect">
            <a:avLst/>
          </a:prstGeom>
        </p:spPr>
        <p:txBody>
          <a:bodyPr vert="horz">
            <a:normAutofit/>
          </a:bodyPr>
          <a:lstStyle>
            <a:lvl1pPr marL="274320" indent="-274320" algn="l" rtl="0" eaLnBrk="1" latinLnBrk="0" hangingPunct="1">
              <a:spcBef>
                <a:spcPct val="20000"/>
              </a:spcBef>
              <a:buClr>
                <a:schemeClr val="accent3"/>
              </a:buClr>
              <a:buSzPct val="85000"/>
              <a:buFont typeface="Wingdings 2"/>
              <a:buChar char=""/>
              <a:defRPr kumimoji="0" sz="25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fontAlgn="auto">
              <a:spcAft>
                <a:spcPts val="0"/>
              </a:spcAft>
              <a:buFont typeface="Wingdings 2"/>
              <a:buNone/>
            </a:pPr>
            <a:endParaRPr lang="en-US" dirty="0">
              <a:latin typeface="Arial" panose="020B0604020202020204" pitchFamily="34" charset="0"/>
              <a:cs typeface="Arial" panose="020B0604020202020204" pitchFamily="34" charset="0"/>
            </a:endParaRPr>
          </a:p>
        </p:txBody>
      </p:sp>
      <p:sp>
        <p:nvSpPr>
          <p:cNvPr id="24" name="Date Placeholder 2"/>
          <p:cNvSpPr txBox="1">
            <a:spLocks/>
          </p:cNvSpPr>
          <p:nvPr/>
        </p:nvSpPr>
        <p:spPr>
          <a:xfrm>
            <a:off x="7687705" y="6354729"/>
            <a:ext cx="4059936" cy="365760"/>
          </a:xfrm>
          <a:prstGeom prst="rect">
            <a:avLst/>
          </a:prstGeom>
        </p:spPr>
        <p:txBody>
          <a:bodyPr vert="horz"/>
          <a:lstStyle>
            <a:defPPr>
              <a:defRPr lang="en-US"/>
            </a:defPPr>
            <a:lvl1pPr algn="r" rtl="0" eaLnBrk="1" fontAlgn="base" latinLnBrk="0" hangingPunct="1">
              <a:spcBef>
                <a:spcPct val="0"/>
              </a:spcBef>
              <a:spcAft>
                <a:spcPct val="0"/>
              </a:spcAft>
              <a:defRPr kumimoji="0" sz="14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a:solidFill>
                  <a:schemeClr val="tx1"/>
                </a:solidFill>
              </a:rPr>
              <a:t>Doctor by Wilson Joseph, Map by </a:t>
            </a:r>
            <a:r>
              <a:rPr lang="en-US" sz="1100" dirty="0" err="1">
                <a:solidFill>
                  <a:schemeClr val="tx1"/>
                </a:solidFill>
              </a:rPr>
              <a:t>hafiudin</a:t>
            </a:r>
            <a:r>
              <a:rPr lang="en-US" sz="1100" dirty="0">
                <a:solidFill>
                  <a:schemeClr val="tx1"/>
                </a:solidFill>
              </a:rPr>
              <a:t>, Hospital by </a:t>
            </a:r>
            <a:r>
              <a:rPr lang="en-US" sz="1100" dirty="0" err="1">
                <a:solidFill>
                  <a:schemeClr val="tx1"/>
                </a:solidFill>
              </a:rPr>
              <a:t>ibrandify</a:t>
            </a:r>
            <a:r>
              <a:rPr lang="en-US" sz="1100" dirty="0">
                <a:solidFill>
                  <a:schemeClr val="tx1"/>
                </a:solidFill>
              </a:rPr>
              <a:t>, People by TS Graphics from the Noun Project</a:t>
            </a:r>
          </a:p>
        </p:txBody>
      </p:sp>
      <p:sp>
        <p:nvSpPr>
          <p:cNvPr id="3" name="TextBox 2"/>
          <p:cNvSpPr txBox="1"/>
          <p:nvPr/>
        </p:nvSpPr>
        <p:spPr>
          <a:xfrm>
            <a:off x="304801" y="4084589"/>
            <a:ext cx="5722298" cy="1415772"/>
          </a:xfrm>
          <a:prstGeom prst="rect">
            <a:avLst/>
          </a:prstGeom>
          <a:noFill/>
          <a:ln w="28575">
            <a:solidFill>
              <a:srgbClr val="FF0000"/>
            </a:solidFill>
          </a:ln>
        </p:spPr>
        <p:txBody>
          <a:bodyPr wrap="square" rtlCol="0">
            <a:spAutoFit/>
          </a:bodyPr>
          <a:lstStyle/>
          <a:p>
            <a:endParaRPr lang="en-US" dirty="0"/>
          </a:p>
          <a:p>
            <a:endParaRPr lang="en-US" dirty="0"/>
          </a:p>
          <a:p>
            <a:endParaRPr lang="en-US" dirty="0"/>
          </a:p>
          <a:p>
            <a:pPr algn="ctr"/>
            <a:r>
              <a:rPr lang="en-US" sz="3200" dirty="0">
                <a:solidFill>
                  <a:srgbClr val="FF0000"/>
                </a:solidFill>
              </a:rPr>
              <a:t>No provider-level variation </a:t>
            </a:r>
          </a:p>
        </p:txBody>
      </p:sp>
      <p:sp>
        <p:nvSpPr>
          <p:cNvPr id="25" name="TextBox 24"/>
          <p:cNvSpPr txBox="1"/>
          <p:nvPr/>
        </p:nvSpPr>
        <p:spPr>
          <a:xfrm>
            <a:off x="6248400" y="4107569"/>
            <a:ext cx="5722298" cy="1415772"/>
          </a:xfrm>
          <a:prstGeom prst="rect">
            <a:avLst/>
          </a:prstGeom>
          <a:noFill/>
          <a:ln w="28575">
            <a:solidFill>
              <a:srgbClr val="FF0000"/>
            </a:solidFill>
          </a:ln>
        </p:spPr>
        <p:txBody>
          <a:bodyPr wrap="square" rtlCol="0">
            <a:spAutoFit/>
          </a:bodyPr>
          <a:lstStyle/>
          <a:p>
            <a:endParaRPr lang="en-US" dirty="0"/>
          </a:p>
          <a:p>
            <a:endParaRPr lang="en-US" dirty="0"/>
          </a:p>
          <a:p>
            <a:endParaRPr lang="en-US" dirty="0"/>
          </a:p>
          <a:p>
            <a:pPr algn="ctr"/>
            <a:r>
              <a:rPr lang="en-US" sz="3200" dirty="0">
                <a:solidFill>
                  <a:srgbClr val="FF0000"/>
                </a:solidFill>
              </a:rPr>
              <a:t>Provider-level variation </a:t>
            </a:r>
          </a:p>
        </p:txBody>
      </p:sp>
    </p:spTree>
    <p:extLst>
      <p:ext uri="{BB962C8B-B14F-4D97-AF65-F5344CB8AC3E}">
        <p14:creationId xmlns:p14="http://schemas.microsoft.com/office/powerpoint/2010/main" val="390743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20" grpId="0"/>
      <p:bldP spid="21" grpId="0"/>
      <p:bldP spid="35" grpId="0"/>
      <p:bldP spid="3"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6167282" y="1004384"/>
            <a:ext cx="5842013" cy="923330"/>
          </a:xfrm>
          <a:prstGeom prst="rect">
            <a:avLst/>
          </a:prstGeom>
          <a:noFill/>
          <a:ln w="22225">
            <a:solidFill>
              <a:schemeClr val="tx1"/>
            </a:solidFill>
          </a:ln>
        </p:spPr>
        <p:txBody>
          <a:bodyPr wrap="square" rtlCol="0">
            <a:spAutoFit/>
          </a:bodyPr>
          <a:lstStyle/>
          <a:p>
            <a:r>
              <a:rPr lang="en-US" dirty="0"/>
              <a:t>Neighborhood 1 </a:t>
            </a:r>
          </a:p>
          <a:p>
            <a:endParaRPr lang="en-US" dirty="0"/>
          </a:p>
          <a:p>
            <a:endParaRPr lang="en-US" dirty="0"/>
          </a:p>
        </p:txBody>
      </p:sp>
      <p:sp>
        <p:nvSpPr>
          <p:cNvPr id="43" name="TextBox 42"/>
          <p:cNvSpPr txBox="1"/>
          <p:nvPr/>
        </p:nvSpPr>
        <p:spPr>
          <a:xfrm>
            <a:off x="6156276" y="2454560"/>
            <a:ext cx="5853019" cy="923330"/>
          </a:xfrm>
          <a:prstGeom prst="rect">
            <a:avLst/>
          </a:prstGeom>
          <a:solidFill>
            <a:schemeClr val="tx2">
              <a:lumMod val="20000"/>
              <a:lumOff val="80000"/>
              <a:alpha val="56000"/>
            </a:schemeClr>
          </a:solidFill>
          <a:ln w="22225">
            <a:solidFill>
              <a:schemeClr val="tx1"/>
            </a:solidFill>
          </a:ln>
        </p:spPr>
        <p:txBody>
          <a:bodyPr wrap="square" rtlCol="0">
            <a:spAutoFit/>
          </a:bodyPr>
          <a:lstStyle/>
          <a:p>
            <a:r>
              <a:rPr lang="en-US" dirty="0"/>
              <a:t>Neighborhood 2 </a:t>
            </a:r>
          </a:p>
          <a:p>
            <a:endParaRPr lang="en-US" dirty="0"/>
          </a:p>
          <a:p>
            <a:r>
              <a:rPr lang="en-US" dirty="0"/>
              <a:t>	</a:t>
            </a:r>
          </a:p>
        </p:txBody>
      </p:sp>
      <p:sp>
        <p:nvSpPr>
          <p:cNvPr id="44" name="TextBox 43"/>
          <p:cNvSpPr txBox="1"/>
          <p:nvPr/>
        </p:nvSpPr>
        <p:spPr>
          <a:xfrm>
            <a:off x="84386" y="695460"/>
            <a:ext cx="5842013" cy="2862322"/>
          </a:xfrm>
          <a:prstGeom prst="rect">
            <a:avLst/>
          </a:prstGeom>
          <a:noFill/>
          <a:ln w="22225">
            <a:solidFill>
              <a:schemeClr val="tx1"/>
            </a:solidFill>
          </a:ln>
        </p:spPr>
        <p:txBody>
          <a:bodyPr wrap="square" rtlCol="0">
            <a:spAutoFit/>
          </a:bodyPr>
          <a:lstStyle/>
          <a:p>
            <a:r>
              <a:rPr lang="en-US" dirty="0"/>
              <a:t>Neighborhood </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25" name="TextBox 24"/>
          <p:cNvSpPr txBox="1"/>
          <p:nvPr/>
        </p:nvSpPr>
        <p:spPr>
          <a:xfrm>
            <a:off x="1492241" y="1487372"/>
            <a:ext cx="4333198" cy="1754326"/>
          </a:xfrm>
          <a:prstGeom prst="rect">
            <a:avLst/>
          </a:prstGeom>
          <a:noFill/>
          <a:ln w="50800">
            <a:solidFill>
              <a:srgbClr val="FFC000"/>
            </a:solidFill>
          </a:ln>
        </p:spPr>
        <p:txBody>
          <a:bodyPr wrap="square" rtlCol="0">
            <a:spAutoFit/>
          </a:bodyPr>
          <a:lstStyle/>
          <a:p>
            <a:r>
              <a:rPr lang="en-US" dirty="0"/>
              <a:t>Clinic </a:t>
            </a:r>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a:xfrm>
            <a:off x="5608482" y="6845431"/>
            <a:ext cx="812800" cy="441324"/>
          </a:xfrm>
        </p:spPr>
        <p:txBody>
          <a:bodyPr/>
          <a:lstStyle/>
          <a:p>
            <a:fld id="{D2995985-1161-40D1-87ED-79ACDCF0CA6F}" type="slidenum">
              <a:rPr lang="en-US" smtClean="0"/>
              <a:pPr/>
              <a:t>54</a:t>
            </a:fld>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6294"/>
          <a:stretch/>
        </p:blipFill>
        <p:spPr>
          <a:xfrm>
            <a:off x="1599675" y="1886597"/>
            <a:ext cx="1363478" cy="1141301"/>
          </a:xfrm>
          <a:prstGeom prst="rect">
            <a:avLst/>
          </a:prstGeom>
        </p:spPr>
      </p:pic>
      <p:sp>
        <p:nvSpPr>
          <p:cNvPr id="16" name="TextBox 15"/>
          <p:cNvSpPr txBox="1"/>
          <p:nvPr/>
        </p:nvSpPr>
        <p:spPr>
          <a:xfrm>
            <a:off x="3276600" y="1667536"/>
            <a:ext cx="2449225" cy="1477328"/>
          </a:xfrm>
          <a:prstGeom prst="rect">
            <a:avLst/>
          </a:prstGeom>
          <a:noFill/>
          <a:ln w="53975">
            <a:solidFill>
              <a:srgbClr val="00B0F0"/>
            </a:solidFill>
          </a:ln>
        </p:spPr>
        <p:txBody>
          <a:bodyPr wrap="square" rtlCol="0">
            <a:spAutoFit/>
          </a:bodyPr>
          <a:lstStyle/>
          <a:p>
            <a:r>
              <a:rPr lang="en-US" dirty="0"/>
              <a:t>Provider </a:t>
            </a:r>
          </a:p>
          <a:p>
            <a:endParaRPr lang="en-US" dirty="0"/>
          </a:p>
          <a:p>
            <a:endParaRPr lang="en-US" dirty="0"/>
          </a:p>
          <a:p>
            <a:endParaRPr lang="en-US" dirty="0"/>
          </a:p>
          <a:p>
            <a:endParaRPr lang="en-US" dirty="0"/>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14444" t="7777" r="14445" b="21111"/>
          <a:stretch/>
        </p:blipFill>
        <p:spPr>
          <a:xfrm>
            <a:off x="223215" y="1766269"/>
            <a:ext cx="1163492" cy="1163492"/>
          </a:xfrm>
          <a:prstGeom prst="rect">
            <a:avLst/>
          </a:prstGeom>
        </p:spPr>
      </p:pic>
      <p:sp>
        <p:nvSpPr>
          <p:cNvPr id="27" name="TextBox 26"/>
          <p:cNvSpPr txBox="1"/>
          <p:nvPr/>
        </p:nvSpPr>
        <p:spPr>
          <a:xfrm>
            <a:off x="9485646" y="935757"/>
            <a:ext cx="2449225" cy="2585323"/>
          </a:xfrm>
          <a:prstGeom prst="rect">
            <a:avLst/>
          </a:prstGeom>
          <a:noFill/>
          <a:ln w="53975">
            <a:solidFill>
              <a:srgbClr val="00B0F0"/>
            </a:solidFill>
          </a:ln>
        </p:spPr>
        <p:txBody>
          <a:bodyPr wrap="square" rtlCol="0">
            <a:spAutoFit/>
          </a:bodyPr>
          <a:lstStyle/>
          <a:p>
            <a:r>
              <a:rPr lang="en-US" dirty="0"/>
              <a:t>Provider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3" name="TextBox 32"/>
          <p:cNvSpPr txBox="1"/>
          <p:nvPr/>
        </p:nvSpPr>
        <p:spPr>
          <a:xfrm>
            <a:off x="8426704" y="528979"/>
            <a:ext cx="3765296" cy="1754326"/>
          </a:xfrm>
          <a:prstGeom prst="rect">
            <a:avLst/>
          </a:prstGeom>
          <a:noFill/>
          <a:ln w="50800">
            <a:solidFill>
              <a:srgbClr val="FFC000"/>
            </a:solidFill>
          </a:ln>
        </p:spPr>
        <p:txBody>
          <a:bodyPr wrap="square" rtlCol="0">
            <a:spAutoFit/>
          </a:bodyPr>
          <a:lstStyle/>
          <a:p>
            <a:r>
              <a:rPr lang="en-US" dirty="0"/>
              <a:t>Clinic 1</a:t>
            </a:r>
          </a:p>
          <a:p>
            <a:endParaRPr lang="en-US" dirty="0"/>
          </a:p>
          <a:p>
            <a:endParaRPr lang="en-US" dirty="0"/>
          </a:p>
          <a:p>
            <a:endParaRPr lang="en-US" dirty="0"/>
          </a:p>
          <a:p>
            <a:endParaRPr lang="en-US" dirty="0"/>
          </a:p>
          <a:p>
            <a:endParaRPr lang="en-US" dirty="0"/>
          </a:p>
        </p:txBody>
      </p:sp>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b="16330"/>
          <a:stretch/>
        </p:blipFill>
        <p:spPr>
          <a:xfrm>
            <a:off x="10523220" y="2521224"/>
            <a:ext cx="1161198" cy="971574"/>
          </a:xfrm>
          <a:prstGeom prst="rect">
            <a:avLst/>
          </a:prstGeom>
        </p:spPr>
      </p:pic>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b="16330"/>
          <a:stretch/>
        </p:blipFill>
        <p:spPr>
          <a:xfrm>
            <a:off x="10523220" y="966554"/>
            <a:ext cx="1161198" cy="97157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16330"/>
          <a:stretch/>
        </p:blipFill>
        <p:spPr>
          <a:xfrm>
            <a:off x="4454416" y="2072752"/>
            <a:ext cx="1161198" cy="971574"/>
          </a:xfrm>
          <a:prstGeom prst="rect">
            <a:avLst/>
          </a:prstGeom>
        </p:spPr>
      </p:pic>
      <p:pic>
        <p:nvPicPr>
          <p:cNvPr id="5" name="Content Placeholder 12"/>
          <p:cNvPicPr>
            <a:picLocks noChangeAspect="1"/>
          </p:cNvPicPr>
          <p:nvPr/>
        </p:nvPicPr>
        <p:blipFill rotWithShape="1">
          <a:blip r:embed="rId6" cstate="print">
            <a:extLst>
              <a:ext uri="{28A0092B-C50C-407E-A947-70E740481C1C}">
                <a14:useLocalDpi xmlns:a14="http://schemas.microsoft.com/office/drawing/2010/main" val="0"/>
              </a:ext>
            </a:extLst>
          </a:blip>
          <a:srcRect b="15260"/>
          <a:stretch/>
        </p:blipFill>
        <p:spPr>
          <a:xfrm>
            <a:off x="3249468" y="2068270"/>
            <a:ext cx="1128922" cy="956647"/>
          </a:xfrm>
          <a:prstGeom prst="rect">
            <a:avLst/>
          </a:prstGeom>
        </p:spPr>
      </p:pic>
      <p:sp>
        <p:nvSpPr>
          <p:cNvPr id="59" name="TextBox 58"/>
          <p:cNvSpPr txBox="1"/>
          <p:nvPr/>
        </p:nvSpPr>
        <p:spPr>
          <a:xfrm>
            <a:off x="1621446" y="42078"/>
            <a:ext cx="3435340" cy="369332"/>
          </a:xfrm>
          <a:prstGeom prst="rect">
            <a:avLst/>
          </a:prstGeom>
          <a:noFill/>
        </p:spPr>
        <p:txBody>
          <a:bodyPr wrap="square" rtlCol="0">
            <a:spAutoFit/>
          </a:bodyPr>
          <a:lstStyle/>
          <a:p>
            <a:pPr algn="ctr"/>
            <a:r>
              <a:rPr lang="en-US" b="1" dirty="0">
                <a:latin typeface="+mn-lt"/>
              </a:rPr>
              <a:t>Typical Hierarchical Approach</a:t>
            </a:r>
          </a:p>
        </p:txBody>
      </p:sp>
      <p:sp>
        <p:nvSpPr>
          <p:cNvPr id="60" name="TextBox 59"/>
          <p:cNvSpPr txBox="1"/>
          <p:nvPr/>
        </p:nvSpPr>
        <p:spPr>
          <a:xfrm>
            <a:off x="7391400" y="48425"/>
            <a:ext cx="3048000" cy="369332"/>
          </a:xfrm>
          <a:prstGeom prst="rect">
            <a:avLst/>
          </a:prstGeom>
          <a:noFill/>
        </p:spPr>
        <p:txBody>
          <a:bodyPr wrap="square" rtlCol="0">
            <a:spAutoFit/>
          </a:bodyPr>
          <a:lstStyle/>
          <a:p>
            <a:pPr algn="ctr"/>
            <a:r>
              <a:rPr lang="en-US" b="1" dirty="0">
                <a:latin typeface="+mn-lt"/>
              </a:rPr>
              <a:t>Cross-classified Approach</a:t>
            </a:r>
          </a:p>
        </p:txBody>
      </p:sp>
      <p:sp>
        <p:nvSpPr>
          <p:cNvPr id="31" name="TextBox 30"/>
          <p:cNvSpPr txBox="1"/>
          <p:nvPr/>
        </p:nvSpPr>
        <p:spPr>
          <a:xfrm>
            <a:off x="8426704" y="2387097"/>
            <a:ext cx="3765296" cy="1754326"/>
          </a:xfrm>
          <a:prstGeom prst="rect">
            <a:avLst/>
          </a:prstGeom>
          <a:solidFill>
            <a:schemeClr val="accent4">
              <a:lumMod val="20000"/>
              <a:lumOff val="80000"/>
              <a:alpha val="43000"/>
            </a:schemeClr>
          </a:solidFill>
          <a:ln w="50800">
            <a:solidFill>
              <a:srgbClr val="FFC000"/>
            </a:solidFill>
          </a:ln>
        </p:spPr>
        <p:txBody>
          <a:bodyPr wrap="square" rtlCol="0">
            <a:spAutoFit/>
          </a:bodyPr>
          <a:lstStyle/>
          <a:p>
            <a:r>
              <a:rPr lang="en-US" dirty="0"/>
              <a:t>Clinic 2</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1935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25" grpId="0" animBg="1"/>
      <p:bldP spid="16" grpId="0" animBg="1"/>
      <p:bldP spid="27" grpId="0" animBg="1"/>
      <p:bldP spid="33" grpId="0" animBg="1"/>
      <p:bldP spid="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95985-1161-40D1-87ED-79ACDCF0CA6F}" type="slidenum">
              <a:rPr lang="en-US" smtClean="0"/>
              <a:pPr/>
              <a:t>55</a:t>
            </a:fld>
            <a:endParaRPr lang="en-US"/>
          </a:p>
        </p:txBody>
      </p:sp>
      <p:graphicFrame>
        <p:nvGraphicFramePr>
          <p:cNvPr id="3" name="Content Placeholder 4"/>
          <p:cNvGraphicFramePr>
            <a:graphicFrameLocks/>
          </p:cNvGraphicFramePr>
          <p:nvPr/>
        </p:nvGraphicFramePr>
        <p:xfrm>
          <a:off x="301753" y="1565872"/>
          <a:ext cx="11339512" cy="3704590"/>
        </p:xfrm>
        <a:graphic>
          <a:graphicData uri="http://schemas.openxmlformats.org/drawingml/2006/table">
            <a:tbl>
              <a:tblPr firstRow="1" bandRow="1">
                <a:tableStyleId>{7DF18680-E054-41AD-8BC1-D1AEF772440D}</a:tableStyleId>
              </a:tblPr>
              <a:tblGrid>
                <a:gridCol w="2417064">
                  <a:extLst>
                    <a:ext uri="{9D8B030D-6E8A-4147-A177-3AD203B41FA5}">
                      <a16:colId xmlns:a16="http://schemas.microsoft.com/office/drawing/2014/main" val="927609088"/>
                    </a:ext>
                  </a:extLst>
                </a:gridCol>
                <a:gridCol w="2590800">
                  <a:extLst>
                    <a:ext uri="{9D8B030D-6E8A-4147-A177-3AD203B41FA5}">
                      <a16:colId xmlns:a16="http://schemas.microsoft.com/office/drawing/2014/main" val="898413915"/>
                    </a:ext>
                  </a:extLst>
                </a:gridCol>
                <a:gridCol w="2895600">
                  <a:extLst>
                    <a:ext uri="{9D8B030D-6E8A-4147-A177-3AD203B41FA5}">
                      <a16:colId xmlns:a16="http://schemas.microsoft.com/office/drawing/2014/main" val="138085481"/>
                    </a:ext>
                  </a:extLst>
                </a:gridCol>
                <a:gridCol w="3436048">
                  <a:extLst>
                    <a:ext uri="{9D8B030D-6E8A-4147-A177-3AD203B41FA5}">
                      <a16:colId xmlns:a16="http://schemas.microsoft.com/office/drawing/2014/main" val="2267842091"/>
                    </a:ext>
                  </a:extLst>
                </a:gridCol>
              </a:tblGrid>
              <a:tr h="1045464">
                <a:tc>
                  <a:txBody>
                    <a:bodyPr/>
                    <a:lstStyle/>
                    <a:p>
                      <a:pPr marL="0" marR="0">
                        <a:lnSpc>
                          <a:spcPct val="115000"/>
                        </a:lnSpc>
                        <a:spcBef>
                          <a:spcPts val="0"/>
                        </a:spcBef>
                        <a:spcAft>
                          <a:spcPts val="0"/>
                        </a:spcAft>
                      </a:pPr>
                      <a:endParaRPr lang="en-US" sz="2000" dirty="0">
                        <a:solidFill>
                          <a:schemeClr val="tx1"/>
                        </a:solidFill>
                        <a:effectLst/>
                        <a:latin typeface="+mn-lt"/>
                        <a:ea typeface="Calibri"/>
                        <a:cs typeface="Times New Roman"/>
                      </a:endParaRPr>
                    </a:p>
                  </a:txBody>
                  <a:tcPr marL="62647" marR="62647" marT="0" marB="0"/>
                </a:tc>
                <a:tc>
                  <a:txBody>
                    <a:bodyPr/>
                    <a:lstStyle/>
                    <a:p>
                      <a:pPr marL="0" marR="0" algn="ctr">
                        <a:lnSpc>
                          <a:spcPct val="115000"/>
                        </a:lnSpc>
                        <a:spcBef>
                          <a:spcPts val="0"/>
                        </a:spcBef>
                        <a:spcAft>
                          <a:spcPts val="0"/>
                        </a:spcAft>
                      </a:pPr>
                      <a:r>
                        <a:rPr lang="en-US" sz="2400" dirty="0">
                          <a:effectLst/>
                        </a:rPr>
                        <a:t>Parkland</a:t>
                      </a:r>
                      <a:endParaRPr lang="en-US" sz="2400" dirty="0">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2400" dirty="0">
                          <a:effectLst/>
                        </a:rPr>
                        <a:t>KP</a:t>
                      </a:r>
                      <a:r>
                        <a:rPr lang="en-US" sz="2400" baseline="0" dirty="0">
                          <a:effectLst/>
                        </a:rPr>
                        <a:t> Washington</a:t>
                      </a:r>
                      <a:endParaRPr lang="en-US" sz="2400" dirty="0">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2400" dirty="0">
                          <a:effectLst/>
                        </a:rPr>
                        <a:t>Mass General Brigham Health System</a:t>
                      </a:r>
                      <a:endParaRPr lang="en-US" sz="2400" dirty="0">
                        <a:effectLst/>
                        <a:latin typeface="+mn-lt"/>
                        <a:ea typeface="Calibri"/>
                        <a:cs typeface="Times New Roman"/>
                      </a:endParaRPr>
                    </a:p>
                  </a:txBody>
                  <a:tcPr marL="62647" marR="62647" marT="0" marB="0" anchor="ctr"/>
                </a:tc>
                <a:extLst>
                  <a:ext uri="{0D108BD9-81ED-4DB2-BD59-A6C34878D82A}">
                    <a16:rowId xmlns:a16="http://schemas.microsoft.com/office/drawing/2014/main" val="3350628228"/>
                  </a:ext>
                </a:extLst>
              </a:tr>
              <a:tr h="486283">
                <a:tc>
                  <a:txBody>
                    <a:bodyPr/>
                    <a:lstStyle/>
                    <a:p>
                      <a:pPr marL="0" marR="0">
                        <a:lnSpc>
                          <a:spcPct val="115000"/>
                        </a:lnSpc>
                        <a:spcBef>
                          <a:spcPts val="0"/>
                        </a:spcBef>
                        <a:spcAft>
                          <a:spcPts val="0"/>
                        </a:spcAft>
                      </a:pPr>
                      <a:r>
                        <a:rPr lang="en-US" sz="1600" dirty="0">
                          <a:effectLst/>
                        </a:rPr>
                        <a:t>Region</a:t>
                      </a:r>
                      <a:endParaRPr lang="en-US" sz="1600" dirty="0">
                        <a:solidFill>
                          <a:schemeClr val="tx1"/>
                        </a:solidFill>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1600" dirty="0">
                          <a:effectLst/>
                        </a:rPr>
                        <a:t>Dallas County, TX</a:t>
                      </a:r>
                      <a:endParaRPr lang="en-US" sz="1600" dirty="0">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1600" dirty="0">
                          <a:effectLst/>
                        </a:rPr>
                        <a:t>Washington State</a:t>
                      </a:r>
                      <a:endParaRPr lang="en-US" sz="1600" dirty="0">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1600" dirty="0">
                          <a:effectLst/>
                        </a:rPr>
                        <a:t>Eastern MA</a:t>
                      </a:r>
                      <a:endParaRPr lang="en-US" sz="1600" dirty="0">
                        <a:effectLst/>
                        <a:latin typeface="+mn-lt"/>
                        <a:ea typeface="Calibri"/>
                        <a:cs typeface="Times New Roman"/>
                      </a:endParaRPr>
                    </a:p>
                  </a:txBody>
                  <a:tcPr marL="62647" marR="62647" marT="0" marB="0" anchor="ctr"/>
                </a:tc>
                <a:extLst>
                  <a:ext uri="{0D108BD9-81ED-4DB2-BD59-A6C34878D82A}">
                    <a16:rowId xmlns:a16="http://schemas.microsoft.com/office/drawing/2014/main" val="585005429"/>
                  </a:ext>
                </a:extLst>
              </a:tr>
              <a:tr h="2172843">
                <a:tc>
                  <a:txBody>
                    <a:bodyPr/>
                    <a:lstStyle/>
                    <a:p>
                      <a:pPr marL="0" marR="0">
                        <a:lnSpc>
                          <a:spcPct val="115000"/>
                        </a:lnSpc>
                        <a:spcBef>
                          <a:spcPts val="0"/>
                        </a:spcBef>
                        <a:spcAft>
                          <a:spcPts val="0"/>
                        </a:spcAft>
                      </a:pPr>
                      <a:r>
                        <a:rPr lang="en-US" sz="1600" dirty="0">
                          <a:effectLst/>
                        </a:rPr>
                        <a:t>System type</a:t>
                      </a:r>
                      <a:endParaRPr lang="en-US" sz="1600" dirty="0">
                        <a:solidFill>
                          <a:schemeClr val="tx1"/>
                        </a:solidFill>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1600" dirty="0">
                          <a:effectLst/>
                        </a:rPr>
                        <a:t>Integrated safety-net healthcare system with 1 hospital and outpatient clinics (primary care, women’s health, and specialty)</a:t>
                      </a:r>
                      <a:endParaRPr lang="en-US" sz="1600" dirty="0">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1600" dirty="0">
                          <a:effectLst/>
                        </a:rPr>
                        <a:t>Mixed-model managed care system with diverse insurance plans, a large integrated group practice</a:t>
                      </a:r>
                      <a:endParaRPr lang="en-US" sz="1600" dirty="0">
                        <a:effectLst/>
                        <a:latin typeface="+mn-lt"/>
                        <a:ea typeface="Calibri"/>
                        <a:cs typeface="Times New Roman"/>
                      </a:endParaRPr>
                    </a:p>
                  </a:txBody>
                  <a:tcPr marL="62647" marR="62647" marT="0" marB="0" anchor="ctr"/>
                </a:tc>
                <a:tc>
                  <a:txBody>
                    <a:bodyPr/>
                    <a:lstStyle/>
                    <a:p>
                      <a:pPr marL="0" marR="0" algn="ctr">
                        <a:lnSpc>
                          <a:spcPct val="115000"/>
                        </a:lnSpc>
                        <a:spcBef>
                          <a:spcPts val="0"/>
                        </a:spcBef>
                        <a:spcAft>
                          <a:spcPts val="0"/>
                        </a:spcAft>
                      </a:pPr>
                      <a:r>
                        <a:rPr lang="en-US" sz="1600" dirty="0">
                          <a:effectLst/>
                          <a:latin typeface="+mn-lt"/>
                        </a:rPr>
                        <a:t>Two PCP networks </a:t>
                      </a:r>
                      <a:r>
                        <a:rPr lang="en-US" sz="1600" kern="1200" dirty="0">
                          <a:solidFill>
                            <a:schemeClr val="dk1"/>
                          </a:solidFill>
                          <a:effectLst/>
                          <a:latin typeface="+mn-lt"/>
                          <a:ea typeface="+mn-ea"/>
                          <a:cs typeface="+mn-cs"/>
                        </a:rPr>
                        <a:t>with the Mass General Brigham (MGB) </a:t>
                      </a:r>
                      <a:r>
                        <a:rPr lang="en-US" sz="1600" kern="1200">
                          <a:solidFill>
                            <a:schemeClr val="dk1"/>
                          </a:solidFill>
                          <a:effectLst/>
                          <a:latin typeface="+mn-lt"/>
                          <a:ea typeface="+mn-ea"/>
                          <a:cs typeface="+mn-cs"/>
                        </a:rPr>
                        <a:t>Health System</a:t>
                      </a:r>
                    </a:p>
                    <a:p>
                      <a:pPr marL="0" marR="0" algn="ctr">
                        <a:lnSpc>
                          <a:spcPct val="115000"/>
                        </a:lnSpc>
                        <a:spcBef>
                          <a:spcPts val="0"/>
                        </a:spcBef>
                        <a:spcAft>
                          <a:spcPts val="0"/>
                        </a:spcAft>
                      </a:pPr>
                      <a:endParaRPr lang="en-US" sz="1600" kern="1200" dirty="0">
                        <a:solidFill>
                          <a:schemeClr val="dk1"/>
                        </a:solidFill>
                        <a:effectLst/>
                        <a:latin typeface="+mn-lt"/>
                        <a:ea typeface="+mn-ea"/>
                        <a:cs typeface="+mn-cs"/>
                      </a:endParaRPr>
                    </a:p>
                    <a:p>
                      <a:pPr marL="0" marR="0" algn="ctr">
                        <a:lnSpc>
                          <a:spcPct val="115000"/>
                        </a:lnSpc>
                        <a:spcBef>
                          <a:spcPts val="0"/>
                        </a:spcBef>
                        <a:spcAft>
                          <a:spcPts val="0"/>
                        </a:spcAft>
                      </a:pPr>
                      <a:r>
                        <a:rPr lang="en-US" sz="1600" u="none" kern="1200" dirty="0">
                          <a:solidFill>
                            <a:schemeClr val="dk1"/>
                          </a:solidFill>
                          <a:effectLst/>
                          <a:latin typeface="+mn-lt"/>
                          <a:ea typeface="+mn-ea"/>
                          <a:cs typeface="+mn-cs"/>
                        </a:rPr>
                        <a:t>1.</a:t>
                      </a:r>
                      <a:r>
                        <a:rPr lang="en-US" sz="1600" u="none" kern="1200" baseline="0" dirty="0">
                          <a:solidFill>
                            <a:schemeClr val="dk1"/>
                          </a:solidFill>
                          <a:effectLst/>
                          <a:latin typeface="+mn-lt"/>
                          <a:ea typeface="+mn-ea"/>
                          <a:cs typeface="+mn-cs"/>
                        </a:rPr>
                        <a:t> </a:t>
                      </a:r>
                      <a:r>
                        <a:rPr lang="en-US" sz="1600" u="none" kern="1200" dirty="0">
                          <a:solidFill>
                            <a:schemeClr val="dk1"/>
                          </a:solidFill>
                          <a:effectLst/>
                          <a:latin typeface="+mn-lt"/>
                          <a:ea typeface="+mn-ea"/>
                          <a:cs typeface="+mn-cs"/>
                        </a:rPr>
                        <a:t>MGB: Mass General Brigham</a:t>
                      </a:r>
                      <a:r>
                        <a:rPr lang="en-US" sz="1600" u="none" kern="1200" baseline="0" dirty="0">
                          <a:solidFill>
                            <a:schemeClr val="dk1"/>
                          </a:solidFill>
                          <a:effectLst/>
                          <a:latin typeface="+mn-lt"/>
                          <a:ea typeface="+mn-ea"/>
                          <a:cs typeface="+mn-cs"/>
                        </a:rPr>
                        <a:t> </a:t>
                      </a:r>
                      <a:r>
                        <a:rPr lang="en-US" sz="1600" u="none" kern="1200" dirty="0">
                          <a:solidFill>
                            <a:schemeClr val="dk1"/>
                          </a:solidFill>
                          <a:effectLst/>
                          <a:latin typeface="+mn-lt"/>
                          <a:ea typeface="+mn-ea"/>
                          <a:cs typeface="+mn-cs"/>
                        </a:rPr>
                        <a:t>Health </a:t>
                      </a:r>
                    </a:p>
                    <a:p>
                      <a:pPr marL="0" indent="0" algn="ctr">
                        <a:buFont typeface="+mj-lt"/>
                        <a:buNone/>
                      </a:pPr>
                      <a:r>
                        <a:rPr lang="en-US" sz="1600" u="none" kern="1200" dirty="0">
                          <a:solidFill>
                            <a:schemeClr val="dk1"/>
                          </a:solidFill>
                          <a:effectLst/>
                          <a:latin typeface="+mn-lt"/>
                          <a:ea typeface="+mn-ea"/>
                          <a:cs typeface="+mn-cs"/>
                        </a:rPr>
                        <a:t>2.</a:t>
                      </a:r>
                      <a:r>
                        <a:rPr lang="en-US" sz="1600" u="none" kern="1200" baseline="0" dirty="0">
                          <a:solidFill>
                            <a:schemeClr val="dk1"/>
                          </a:solidFill>
                          <a:effectLst/>
                          <a:latin typeface="+mn-lt"/>
                          <a:ea typeface="+mn-ea"/>
                          <a:cs typeface="+mn-cs"/>
                        </a:rPr>
                        <a:t> </a:t>
                      </a:r>
                      <a:r>
                        <a:rPr lang="en-US" sz="1600" u="none" kern="1200" dirty="0">
                          <a:solidFill>
                            <a:schemeClr val="dk1"/>
                          </a:solidFill>
                          <a:effectLst/>
                          <a:latin typeface="+mn-lt"/>
                          <a:ea typeface="+mn-ea"/>
                          <a:cs typeface="+mn-cs"/>
                        </a:rPr>
                        <a:t>BWH: Brigham and Women’s Hospital</a:t>
                      </a:r>
                    </a:p>
                  </a:txBody>
                  <a:tcPr marL="62647" marR="62647" marT="0" marB="0" anchor="ctr"/>
                </a:tc>
                <a:extLst>
                  <a:ext uri="{0D108BD9-81ED-4DB2-BD59-A6C34878D82A}">
                    <a16:rowId xmlns:a16="http://schemas.microsoft.com/office/drawing/2014/main" val="1988478710"/>
                  </a:ext>
                </a:extLst>
              </a:tr>
            </a:tbl>
          </a:graphicData>
        </a:graphic>
      </p:graphicFrame>
      <p:sp>
        <p:nvSpPr>
          <p:cNvPr id="4" name="Title 1"/>
          <p:cNvSpPr txBox="1">
            <a:spLocks/>
          </p:cNvSpPr>
          <p:nvPr/>
        </p:nvSpPr>
        <p:spPr>
          <a:xfrm>
            <a:off x="402336" y="228600"/>
            <a:ext cx="113792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auto">
              <a:spcAft>
                <a:spcPts val="0"/>
              </a:spcAft>
            </a:pPr>
            <a:r>
              <a:rPr lang="en-US" dirty="0"/>
              <a:t>Healthcare systems</a:t>
            </a:r>
          </a:p>
        </p:txBody>
      </p:sp>
      <p:pic>
        <p:nvPicPr>
          <p:cNvPr id="6" name="Picture 5">
            <a:extLst>
              <a:ext uri="{FF2B5EF4-FFF2-40B4-BE49-F238E27FC236}">
                <a16:creationId xmlns:a16="http://schemas.microsoft.com/office/drawing/2014/main" id="{B059FB84-7A64-434C-AE94-4DFE18866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3" y="6382512"/>
            <a:ext cx="1347875" cy="329184"/>
          </a:xfrm>
          <a:prstGeom prst="rect">
            <a:avLst/>
          </a:prstGeom>
        </p:spPr>
      </p:pic>
    </p:spTree>
    <p:extLst>
      <p:ext uri="{BB962C8B-B14F-4D97-AF65-F5344CB8AC3E}">
        <p14:creationId xmlns:p14="http://schemas.microsoft.com/office/powerpoint/2010/main" val="3616648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a:t>
            </a:r>
          </a:p>
        </p:txBody>
      </p:sp>
      <p:sp>
        <p:nvSpPr>
          <p:cNvPr id="3" name="Slide Number Placeholder 2"/>
          <p:cNvSpPr>
            <a:spLocks noGrp="1"/>
          </p:cNvSpPr>
          <p:nvPr>
            <p:ph type="sldNum" sz="quarter" idx="12"/>
          </p:nvPr>
        </p:nvSpPr>
        <p:spPr/>
        <p:txBody>
          <a:bodyPr/>
          <a:lstStyle/>
          <a:p>
            <a:fld id="{3D1D413C-281F-48E7-B075-5E8C958C04FA}" type="slidenum">
              <a:rPr lang="en-US" smtClean="0"/>
              <a:pPr/>
              <a:t>56</a:t>
            </a:fld>
            <a:endParaRPr lang="en-US" dirty="0"/>
          </a:p>
        </p:txBody>
      </p:sp>
      <p:sp>
        <p:nvSpPr>
          <p:cNvPr id="4" name="Content Placeholder 3"/>
          <p:cNvSpPr>
            <a:spLocks noGrp="1"/>
          </p:cNvSpPr>
          <p:nvPr>
            <p:ph sz="quarter" idx="1"/>
          </p:nvPr>
        </p:nvSpPr>
        <p:spPr>
          <a:xfrm>
            <a:off x="402336" y="1527048"/>
            <a:ext cx="11338560" cy="4873752"/>
          </a:xfrm>
        </p:spPr>
        <p:txBody>
          <a:bodyPr>
            <a:normAutofit/>
          </a:bodyPr>
          <a:lstStyle/>
          <a:p>
            <a:r>
              <a:rPr lang="en-US" dirty="0"/>
              <a:t>Average risk, age-eligible for screening, due for Pap screening at cohort entry</a:t>
            </a:r>
          </a:p>
          <a:p>
            <a:r>
              <a:rPr lang="en-US" dirty="0"/>
              <a:t>Known neighborhood (census tract) of residence </a:t>
            </a:r>
          </a:p>
          <a:p>
            <a:r>
              <a:rPr lang="en-US" dirty="0"/>
              <a:t>Cohort entry at time of first PCP/ob-gyn visit during 2010-2017</a:t>
            </a:r>
          </a:p>
          <a:p>
            <a:endParaRPr lang="en-US" dirty="0"/>
          </a:p>
        </p:txBody>
      </p:sp>
    </p:spTree>
    <p:extLst>
      <p:ext uri="{BB962C8B-B14F-4D97-AF65-F5344CB8AC3E}">
        <p14:creationId xmlns:p14="http://schemas.microsoft.com/office/powerpoint/2010/main" val="1947752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Date Placeholder 2"/>
          <p:cNvSpPr>
            <a:spLocks noGrp="1"/>
          </p:cNvSpPr>
          <p:nvPr>
            <p:ph type="dt" sz="half" idx="4294967295"/>
          </p:nvPr>
        </p:nvSpPr>
        <p:spPr>
          <a:xfrm>
            <a:off x="7721600" y="6366012"/>
            <a:ext cx="4059936" cy="365760"/>
          </a:xfrm>
        </p:spPr>
        <p:txBody>
          <a:bodyPr/>
          <a:lstStyle/>
          <a:p>
            <a:endParaRPr lang="en-US"/>
          </a:p>
        </p:txBody>
      </p:sp>
      <p:sp>
        <p:nvSpPr>
          <p:cNvPr id="4" name="Slide Number Placeholder 3"/>
          <p:cNvSpPr>
            <a:spLocks noGrp="1"/>
          </p:cNvSpPr>
          <p:nvPr>
            <p:ph type="sldNum" sz="quarter" idx="12"/>
          </p:nvPr>
        </p:nvSpPr>
        <p:spPr/>
        <p:txBody>
          <a:bodyPr/>
          <a:lstStyle/>
          <a:p>
            <a:fld id="{3D1D413C-281F-48E7-B075-5E8C958C04FA}" type="slidenum">
              <a:rPr lang="en-US" smtClean="0"/>
              <a:pPr/>
              <a:t>57</a:t>
            </a:fld>
            <a:endParaRPr lang="en-US" dirty="0"/>
          </a:p>
        </p:txBody>
      </p:sp>
      <p:sp>
        <p:nvSpPr>
          <p:cNvPr id="5" name="Content Placeholder 4"/>
          <p:cNvSpPr>
            <a:spLocks noGrp="1"/>
          </p:cNvSpPr>
          <p:nvPr>
            <p:ph sz="quarter" idx="1"/>
          </p:nvPr>
        </p:nvSpPr>
        <p:spPr>
          <a:xfrm>
            <a:off x="838200" y="1414130"/>
            <a:ext cx="10515600" cy="5078745"/>
          </a:xfrm>
        </p:spPr>
        <p:txBody>
          <a:bodyPr>
            <a:normAutofit fontScale="92500" lnSpcReduction="10000"/>
          </a:bodyPr>
          <a:lstStyle/>
          <a:p>
            <a:pPr marL="0" marR="0" indent="0">
              <a:lnSpc>
                <a:spcPts val="1200"/>
              </a:lnSpc>
              <a:spcBef>
                <a:spcPts val="0"/>
              </a:spcBef>
              <a:spcAft>
                <a:spcPts val="0"/>
              </a:spcAft>
              <a:buNone/>
            </a:pPr>
            <a:r>
              <a:rPr lang="en-US" sz="3000" dirty="0"/>
              <a:t> </a:t>
            </a:r>
            <a:endParaRPr lang="en-US" sz="3000" dirty="0">
              <a:ea typeface="Calibri"/>
              <a:cs typeface="Times New Roman"/>
            </a:endParaRPr>
          </a:p>
          <a:p>
            <a:r>
              <a:rPr lang="en-US" sz="3000" dirty="0"/>
              <a:t>EPIC® EHR linked to American Community Survey at census tract level</a:t>
            </a:r>
          </a:p>
          <a:p>
            <a:pPr marL="0" indent="0">
              <a:buNone/>
            </a:pPr>
            <a:endParaRPr lang="en-US" sz="3000" dirty="0"/>
          </a:p>
          <a:p>
            <a:r>
              <a:rPr lang="en-US" sz="3000" b="1" dirty="0">
                <a:cs typeface="Arial" panose="020B0604020202020204" pitchFamily="34" charset="0"/>
              </a:rPr>
              <a:t>Nest patients within 3 levels</a:t>
            </a:r>
          </a:p>
          <a:p>
            <a:pPr lvl="1"/>
            <a:r>
              <a:rPr lang="en-US" sz="3000" dirty="0">
                <a:solidFill>
                  <a:schemeClr val="tx1"/>
                </a:solidFill>
                <a:cs typeface="Arial" panose="020B0604020202020204" pitchFamily="34" charset="0"/>
              </a:rPr>
              <a:t>Provider, clinic, and neighborhood of residence, defined at cohort entry visit</a:t>
            </a:r>
          </a:p>
          <a:p>
            <a:pPr marL="457200" lvl="1" indent="0">
              <a:buNone/>
            </a:pPr>
            <a:endParaRPr lang="en-US" sz="3000" dirty="0">
              <a:solidFill>
                <a:schemeClr val="tx1"/>
              </a:solidFill>
              <a:cs typeface="Arial" panose="020B0604020202020204" pitchFamily="34" charset="0"/>
            </a:endParaRPr>
          </a:p>
          <a:p>
            <a:r>
              <a:rPr lang="en-US" sz="3000" b="1" dirty="0">
                <a:cs typeface="Arial" panose="020B0604020202020204" pitchFamily="34" charset="0"/>
              </a:rPr>
              <a:t>Outcome: </a:t>
            </a:r>
            <a:r>
              <a:rPr lang="en-US" sz="3000" dirty="0">
                <a:cs typeface="Arial" panose="020B0604020202020204" pitchFamily="34" charset="0"/>
              </a:rPr>
              <a:t>Time (in days) to Pap screen after cohort entry and before end of 5-year outcome ascertainment window</a:t>
            </a:r>
          </a:p>
          <a:p>
            <a:pPr marL="0" indent="0">
              <a:buNone/>
            </a:pPr>
            <a:endParaRPr lang="en-US" sz="3000" dirty="0">
              <a:cs typeface="Arial" panose="020B0604020202020204" pitchFamily="34" charset="0"/>
            </a:endParaRPr>
          </a:p>
          <a:p>
            <a:r>
              <a:rPr lang="en-US" sz="3000" dirty="0">
                <a:cs typeface="Arial" panose="020B0604020202020204" pitchFamily="34" charset="0"/>
              </a:rPr>
              <a:t>Patients censored at age 66, dis-enrollment, moved out of catchment, death, had cervical procedure (e.g., biopsy, treatment, etc.)</a:t>
            </a:r>
          </a:p>
          <a:p>
            <a:endParaRPr lang="en-US"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1548920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Cross-classified regression</a:t>
            </a:r>
          </a:p>
        </p:txBody>
      </p:sp>
      <p:sp>
        <p:nvSpPr>
          <p:cNvPr id="4" name="Slide Number Placeholder 3"/>
          <p:cNvSpPr>
            <a:spLocks noGrp="1"/>
          </p:cNvSpPr>
          <p:nvPr>
            <p:ph type="sldNum" sz="quarter" idx="12"/>
          </p:nvPr>
        </p:nvSpPr>
        <p:spPr/>
        <p:txBody>
          <a:bodyPr/>
          <a:lstStyle/>
          <a:p>
            <a:fld id="{3D1D413C-281F-48E7-B075-5E8C958C04FA}" type="slidenum">
              <a:rPr lang="en-US" smtClean="0"/>
              <a:pPr/>
              <a:t>58</a:t>
            </a:fld>
            <a:endParaRPr lang="en-US" dirty="0"/>
          </a:p>
        </p:txBody>
      </p:sp>
      <p:sp>
        <p:nvSpPr>
          <p:cNvPr id="11" name="TextBox 10"/>
          <p:cNvSpPr txBox="1"/>
          <p:nvPr/>
        </p:nvSpPr>
        <p:spPr>
          <a:xfrm>
            <a:off x="715268" y="1506523"/>
            <a:ext cx="11476732" cy="4708981"/>
          </a:xfrm>
          <a:prstGeom prst="rect">
            <a:avLst/>
          </a:prstGeom>
          <a:noFill/>
        </p:spPr>
        <p:txBody>
          <a:bodyPr wrap="square" rtlCol="0">
            <a:spAutoFit/>
          </a:bodyPr>
          <a:lstStyle/>
          <a:p>
            <a:r>
              <a:rPr lang="en-US" sz="2800" b="1" dirty="0"/>
              <a:t>Bayesian approach</a:t>
            </a:r>
          </a:p>
          <a:p>
            <a:pPr marL="742950" lvl="1" indent="-285750">
              <a:buFont typeface="Arial" panose="020B0604020202020204" pitchFamily="34" charset="0"/>
              <a:buChar char="•"/>
            </a:pPr>
            <a:r>
              <a:rPr lang="en-US" sz="2800" dirty="0"/>
              <a:t>Estimate variance while accounting for cross-classification</a:t>
            </a:r>
          </a:p>
          <a:p>
            <a:endParaRPr lang="en-US" sz="2800" b="1" dirty="0"/>
          </a:p>
          <a:p>
            <a:r>
              <a:rPr lang="en-US" sz="2800" b="1" dirty="0"/>
              <a:t>Accelerated failure time (AFT) model</a:t>
            </a:r>
          </a:p>
          <a:p>
            <a:pPr marL="742950" lvl="1" indent="-285750">
              <a:buFont typeface="Arial" panose="020B0604020202020204" pitchFamily="34" charset="0"/>
              <a:buChar char="•"/>
            </a:pPr>
            <a:r>
              <a:rPr lang="en-US" sz="2800" dirty="0"/>
              <a:t>Random effects of neighborhood, provider and clinic</a:t>
            </a:r>
          </a:p>
          <a:p>
            <a:pPr marL="742950" lvl="1" indent="-285750">
              <a:buFont typeface="Arial" panose="020B0604020202020204" pitchFamily="34" charset="0"/>
              <a:buChar char="•"/>
            </a:pPr>
            <a:r>
              <a:rPr lang="en-US" sz="2800" dirty="0"/>
              <a:t>Assume normal random error</a:t>
            </a:r>
          </a:p>
          <a:p>
            <a:pPr marL="742950" lvl="1" indent="-285750">
              <a:buFont typeface="Arial" panose="020B0604020202020204" pitchFamily="34" charset="0"/>
              <a:buChar char="•"/>
            </a:pPr>
            <a:endParaRPr lang="en-US" sz="2800" dirty="0"/>
          </a:p>
          <a:p>
            <a:r>
              <a:rPr lang="en-US" sz="2800" b="1" dirty="0"/>
              <a:t>Why AFT vs. Cox survival model? </a:t>
            </a:r>
          </a:p>
          <a:p>
            <a:pPr marL="800100" lvl="1" indent="-342900">
              <a:buFont typeface="Arial" panose="020B0604020202020204" pitchFamily="34" charset="0"/>
              <a:buChar char="•"/>
            </a:pPr>
            <a:r>
              <a:rPr lang="en-US" sz="2800" dirty="0"/>
              <a:t>AFT directly assesses variability in event time (on log scale)</a:t>
            </a:r>
          </a:p>
          <a:p>
            <a:pPr marL="1257300" lvl="2" indent="-342900">
              <a:buFont typeface="Arial" panose="020B0604020202020204" pitchFamily="34" charset="0"/>
              <a:buChar char="•"/>
            </a:pPr>
            <a:r>
              <a:rPr lang="en-US" sz="2800" dirty="0"/>
              <a:t>In survival models, variability is specified on hazard scale</a:t>
            </a:r>
          </a:p>
          <a:p>
            <a:pPr marL="742950" lvl="1" indent="-285750">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730097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multilevel variation</a:t>
            </a:r>
          </a:p>
        </p:txBody>
      </p:sp>
      <p:sp>
        <p:nvSpPr>
          <p:cNvPr id="4" name="Slide Number Placeholder 3"/>
          <p:cNvSpPr>
            <a:spLocks noGrp="1"/>
          </p:cNvSpPr>
          <p:nvPr>
            <p:ph type="sldNum" sz="quarter" idx="12"/>
          </p:nvPr>
        </p:nvSpPr>
        <p:spPr/>
        <p:txBody>
          <a:bodyPr/>
          <a:lstStyle/>
          <a:p>
            <a:fld id="{3D1D413C-281F-48E7-B075-5E8C958C04FA}" type="slidenum">
              <a:rPr lang="en-US" smtClean="0"/>
              <a:pPr/>
              <a:t>59</a:t>
            </a:fld>
            <a:endParaRPr lang="en-US" dirty="0"/>
          </a:p>
        </p:txBody>
      </p:sp>
      <p:sp>
        <p:nvSpPr>
          <p:cNvPr id="11" name="TextBox 10"/>
          <p:cNvSpPr txBox="1"/>
          <p:nvPr/>
        </p:nvSpPr>
        <p:spPr>
          <a:xfrm>
            <a:off x="357634" y="1524258"/>
            <a:ext cx="11476732" cy="5940088"/>
          </a:xfrm>
          <a:prstGeom prst="rect">
            <a:avLst/>
          </a:prstGeom>
          <a:noFill/>
        </p:spPr>
        <p:txBody>
          <a:bodyPr wrap="square" rtlCol="0">
            <a:spAutoFit/>
          </a:bodyPr>
          <a:lstStyle/>
          <a:p>
            <a:r>
              <a:rPr lang="en-US" sz="2800" b="1" dirty="0"/>
              <a:t>Empty model</a:t>
            </a:r>
          </a:p>
          <a:p>
            <a:pPr marL="742950" lvl="1" indent="-285750">
              <a:buFont typeface="Arial" panose="020B0604020202020204" pitchFamily="34" charset="0"/>
              <a:buChar char="•"/>
            </a:pPr>
            <a:r>
              <a:rPr lang="en-US" sz="2800" dirty="0"/>
              <a:t>Include only the random effects to identify the variation at each level</a:t>
            </a:r>
          </a:p>
          <a:p>
            <a:endParaRPr lang="en-US" sz="2800" b="1" dirty="0"/>
          </a:p>
          <a:p>
            <a:r>
              <a:rPr lang="en-US" sz="2800" b="1" dirty="0"/>
              <a:t>Full model</a:t>
            </a:r>
          </a:p>
          <a:p>
            <a:pPr marL="742950" lvl="1" indent="-285750">
              <a:buFont typeface="Arial" panose="020B0604020202020204" pitchFamily="34" charset="0"/>
              <a:buChar char="•"/>
            </a:pPr>
            <a:r>
              <a:rPr lang="en-US" sz="2800" dirty="0"/>
              <a:t>Include patient-level covariates and group-level covariates in addition to the random effects</a:t>
            </a:r>
          </a:p>
          <a:p>
            <a:endParaRPr lang="en-US" sz="2800" b="1" dirty="0"/>
          </a:p>
          <a:p>
            <a:r>
              <a:rPr lang="en-US" sz="2800" b="1" dirty="0"/>
              <a:t>Best-fitting model</a:t>
            </a:r>
          </a:p>
          <a:p>
            <a:pPr marL="742950" lvl="1" indent="-285750">
              <a:buFont typeface="Arial" panose="020B0604020202020204" pitchFamily="34" charset="0"/>
              <a:buChar char="•"/>
            </a:pPr>
            <a:r>
              <a:rPr lang="en-US" sz="2800" dirty="0"/>
              <a:t>Expected log pointwise predictive density (ELPD) to identify best-fitting model</a:t>
            </a:r>
          </a:p>
          <a:p>
            <a:pPr marL="1200150" lvl="2" indent="-285750">
              <a:buFont typeface="Arial" panose="020B0604020202020204" pitchFamily="34" charset="0"/>
              <a:buChar char="•"/>
            </a:pPr>
            <a:r>
              <a:rPr lang="en-US" sz="2800" dirty="0"/>
              <a:t>i.e., to identify what random effects to include; this model included all covariates from the full model</a:t>
            </a:r>
          </a:p>
          <a:p>
            <a:pPr lvl="1"/>
            <a:r>
              <a:rPr lang="en-US" sz="2400" dirty="0"/>
              <a:t> </a:t>
            </a:r>
          </a:p>
          <a:p>
            <a:endParaRPr lang="en-US" sz="2000" b="1" dirty="0">
              <a:latin typeface="+mn-lt"/>
            </a:endParaRPr>
          </a:p>
        </p:txBody>
      </p:sp>
    </p:spTree>
    <p:extLst>
      <p:ext uri="{BB962C8B-B14F-4D97-AF65-F5344CB8AC3E}">
        <p14:creationId xmlns:p14="http://schemas.microsoft.com/office/powerpoint/2010/main" val="3720317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FDB44-79B6-46FA-9478-B4BDCBAD7E12}"/>
              </a:ext>
            </a:extLst>
          </p:cNvPr>
          <p:cNvSpPr>
            <a:spLocks noGrp="1"/>
          </p:cNvSpPr>
          <p:nvPr>
            <p:ph sz="quarter" idx="11"/>
          </p:nvPr>
        </p:nvSpPr>
        <p:spPr>
          <a:xfrm>
            <a:off x="1828324" y="1170358"/>
            <a:ext cx="8686800" cy="5181600"/>
          </a:xfrm>
        </p:spPr>
        <p:txBody>
          <a:bodyPr anchor="t"/>
          <a:lstStyle/>
          <a:p>
            <a:r>
              <a:rPr lang="en-US" dirty="0"/>
              <a:t>Cancer prevention and control interventions have been tested in settings that influence views of cancer screening, diet, exercise, smoking, vaccination.</a:t>
            </a:r>
          </a:p>
          <a:p>
            <a:r>
              <a:rPr lang="en-US" dirty="0"/>
              <a:t> Health behavior interventions designed to change individual behavior are more effective in settings where:</a:t>
            </a:r>
          </a:p>
          <a:p>
            <a:pPr lvl="2"/>
            <a:r>
              <a:rPr lang="en-US" dirty="0"/>
              <a:t>Participants felt comfortable, such as at home; or,</a:t>
            </a:r>
          </a:p>
          <a:p>
            <a:pPr lvl="2"/>
            <a:r>
              <a:rPr lang="en-US" dirty="0"/>
              <a:t>A leader’s endorsement could be influential, such as at church; or, </a:t>
            </a:r>
          </a:p>
          <a:p>
            <a:pPr lvl="2"/>
            <a:r>
              <a:rPr lang="en-US" dirty="0"/>
              <a:t>Peers’ approbation could be heard and followed, such as a barber shop or other social gathering spot. </a:t>
            </a:r>
          </a:p>
          <a:p>
            <a:r>
              <a:rPr lang="en-US" dirty="0"/>
              <a:t>Interventions designed to be effective in health services:</a:t>
            </a:r>
          </a:p>
          <a:p>
            <a:pPr lvl="2"/>
            <a:r>
              <a:rPr lang="en-US" dirty="0"/>
              <a:t>Focus on meaningful patient care outcomes across multiple settings;</a:t>
            </a:r>
          </a:p>
          <a:p>
            <a:pPr lvl="2"/>
            <a:r>
              <a:rPr lang="en-US" dirty="0"/>
              <a:t>Concentrate on describing processes of care and measuring patient outcomes.</a:t>
            </a:r>
          </a:p>
          <a:p>
            <a:r>
              <a:rPr lang="en-US" dirty="0"/>
              <a:t>Merging what we know from these disciplines provides a structure for approaching complex, multilevel interventions in real world settings. </a:t>
            </a:r>
            <a:endParaRPr lang="en-US" sz="1700" dirty="0"/>
          </a:p>
        </p:txBody>
      </p:sp>
      <p:sp>
        <p:nvSpPr>
          <p:cNvPr id="4" name="Arrow: Pentagon 3">
            <a:extLst>
              <a:ext uri="{FF2B5EF4-FFF2-40B4-BE49-F238E27FC236}">
                <a16:creationId xmlns:a16="http://schemas.microsoft.com/office/drawing/2014/main" id="{A98EEFA8-744F-4974-97C0-40954B83F42E}"/>
              </a:ext>
            </a:extLst>
          </p:cNvPr>
          <p:cNvSpPr/>
          <p:nvPr/>
        </p:nvSpPr>
        <p:spPr>
          <a:xfrm>
            <a:off x="1828324" y="152400"/>
            <a:ext cx="8686800" cy="838200"/>
          </a:xfrm>
          <a:prstGeom prst="homePlate">
            <a:avLst/>
          </a:prstGeom>
          <a:solidFill>
            <a:schemeClr val="tx1">
              <a:lumMod val="75000"/>
            </a:schemeClr>
          </a:solidFill>
          <a:ln>
            <a:solidFill>
              <a:srgbClr val="2612BE"/>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600" b="1" dirty="0">
                <a:solidFill>
                  <a:srgbClr val="123E57">
                    <a:lumMod val="20000"/>
                    <a:lumOff val="80000"/>
                  </a:srgbClr>
                </a:solidFill>
                <a:latin typeface="Arial"/>
              </a:rPr>
              <a:t>Cancer control research occurs in diverse settings</a:t>
            </a:r>
          </a:p>
        </p:txBody>
      </p:sp>
    </p:spTree>
    <p:extLst>
      <p:ext uri="{BB962C8B-B14F-4D97-AF65-F5344CB8AC3E}">
        <p14:creationId xmlns:p14="http://schemas.microsoft.com/office/powerpoint/2010/main" val="2810250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Multilevel covariates</a:t>
            </a:r>
          </a:p>
        </p:txBody>
      </p:sp>
      <p:sp>
        <p:nvSpPr>
          <p:cNvPr id="4" name="Slide Number Placeholder 3"/>
          <p:cNvSpPr>
            <a:spLocks noGrp="1"/>
          </p:cNvSpPr>
          <p:nvPr>
            <p:ph type="sldNum" sz="quarter" idx="12"/>
          </p:nvPr>
        </p:nvSpPr>
        <p:spPr/>
        <p:txBody>
          <a:bodyPr/>
          <a:lstStyle/>
          <a:p>
            <a:fld id="{38CBFC30-859F-4991-811A-09D0CFB914D4}" type="slidenum">
              <a:rPr lang="en-US" smtClean="0"/>
              <a:pPr/>
              <a:t>60</a:t>
            </a:fld>
            <a:endParaRPr lang="en-US"/>
          </a:p>
        </p:txBody>
      </p:sp>
      <p:sp>
        <p:nvSpPr>
          <p:cNvPr id="5" name="Content Placeholder 4"/>
          <p:cNvSpPr>
            <a:spLocks noGrp="1"/>
          </p:cNvSpPr>
          <p:nvPr>
            <p:ph sz="half" idx="1"/>
          </p:nvPr>
        </p:nvSpPr>
        <p:spPr>
          <a:xfrm>
            <a:off x="276501" y="1447800"/>
            <a:ext cx="5362299" cy="5038344"/>
          </a:xfrm>
        </p:spPr>
        <p:txBody>
          <a:bodyPr>
            <a:normAutofit fontScale="32500" lnSpcReduction="20000"/>
          </a:bodyPr>
          <a:lstStyle/>
          <a:p>
            <a:pPr marL="0" lvl="0" indent="0">
              <a:buNone/>
            </a:pPr>
            <a:r>
              <a:rPr lang="en-US" sz="6200" b="1" dirty="0">
                <a:cs typeface="Arial" panose="020B0604020202020204" pitchFamily="34" charset="0"/>
              </a:rPr>
              <a:t>Patient level </a:t>
            </a:r>
          </a:p>
          <a:p>
            <a:pPr lvl="0"/>
            <a:r>
              <a:rPr lang="en-US" sz="6200" dirty="0">
                <a:cs typeface="Arial" panose="020B0604020202020204" pitchFamily="34" charset="0"/>
              </a:rPr>
              <a:t>Age</a:t>
            </a:r>
          </a:p>
          <a:p>
            <a:pPr lvl="0"/>
            <a:r>
              <a:rPr lang="en-US" sz="6200" dirty="0">
                <a:cs typeface="Arial" panose="020B0604020202020204" pitchFamily="34" charset="0"/>
              </a:rPr>
              <a:t>Race/ethnicity (NH White, NH Black, NH Asian, Hispanic, other/multiple)</a:t>
            </a:r>
          </a:p>
          <a:p>
            <a:pPr lvl="0"/>
            <a:r>
              <a:rPr lang="en-US" sz="6200" dirty="0">
                <a:cs typeface="Arial" panose="020B0604020202020204" pitchFamily="34" charset="0"/>
              </a:rPr>
              <a:t>Year of cohort entry </a:t>
            </a:r>
          </a:p>
          <a:p>
            <a:pPr lvl="0"/>
            <a:r>
              <a:rPr lang="en-US" sz="6200" dirty="0">
                <a:cs typeface="Arial" panose="020B0604020202020204" pitchFamily="34" charset="0"/>
              </a:rPr>
              <a:t>BMI </a:t>
            </a:r>
          </a:p>
          <a:p>
            <a:pPr lvl="0"/>
            <a:r>
              <a:rPr lang="en-US" sz="6200" dirty="0">
                <a:cs typeface="Arial" panose="020B0604020202020204" pitchFamily="34" charset="0"/>
              </a:rPr>
              <a:t>Number of comorbidities</a:t>
            </a:r>
          </a:p>
          <a:p>
            <a:pPr lvl="0"/>
            <a:r>
              <a:rPr lang="en-US" sz="6200" dirty="0">
                <a:cs typeface="Arial" panose="020B0604020202020204" pitchFamily="34" charset="0"/>
              </a:rPr>
              <a:t>PCP/Ob-gyn visit in year before cohort entry</a:t>
            </a:r>
          </a:p>
          <a:p>
            <a:pPr lvl="0"/>
            <a:r>
              <a:rPr lang="en-US" sz="6200" dirty="0">
                <a:cs typeface="Arial" panose="020B0604020202020204" pitchFamily="34" charset="0"/>
              </a:rPr>
              <a:t>Smoking status (current, former, never)</a:t>
            </a:r>
          </a:p>
          <a:p>
            <a:pPr lvl="0"/>
            <a:r>
              <a:rPr lang="en-US" sz="6200" dirty="0">
                <a:cs typeface="Arial" panose="020B0604020202020204" pitchFamily="34" charset="0"/>
              </a:rPr>
              <a:t>Pregnant during 5-year ascertainment period</a:t>
            </a:r>
          </a:p>
          <a:p>
            <a:pPr lvl="0"/>
            <a:endParaRPr lang="en-US" sz="6200" dirty="0">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7239506" y="1796902"/>
            <a:ext cx="4675994" cy="4008475"/>
          </a:xfrm>
        </p:spPr>
        <p:txBody>
          <a:bodyPr>
            <a:normAutofit fontScale="32500" lnSpcReduction="20000"/>
          </a:bodyPr>
          <a:lstStyle/>
          <a:p>
            <a:pPr lvl="0"/>
            <a:r>
              <a:rPr lang="en-US" sz="6200" b="1" dirty="0">
                <a:latin typeface="+mj-lt"/>
                <a:cs typeface="Arial" panose="020B0604020202020204" pitchFamily="34" charset="0"/>
              </a:rPr>
              <a:t>Provider level </a:t>
            </a:r>
          </a:p>
          <a:p>
            <a:pPr lvl="1"/>
            <a:r>
              <a:rPr lang="en-US" sz="6200" dirty="0">
                <a:solidFill>
                  <a:schemeClr val="tx1"/>
                </a:solidFill>
                <a:latin typeface="+mj-lt"/>
                <a:cs typeface="Arial" panose="020B0604020202020204" pitchFamily="34" charset="0"/>
              </a:rPr>
              <a:t>Type (MD/DO, PA, NP)</a:t>
            </a:r>
          </a:p>
          <a:p>
            <a:pPr lvl="1"/>
            <a:r>
              <a:rPr lang="en-US" sz="6200" dirty="0">
                <a:solidFill>
                  <a:schemeClr val="tx1"/>
                </a:solidFill>
                <a:latin typeface="+mj-lt"/>
                <a:cs typeface="Arial" panose="020B0604020202020204" pitchFamily="34" charset="0"/>
              </a:rPr>
              <a:t>Specialty (general internal med, family med, ob-gyn, oncology) </a:t>
            </a:r>
          </a:p>
          <a:p>
            <a:pPr lvl="1"/>
            <a:endParaRPr lang="en-US" sz="6200" dirty="0">
              <a:solidFill>
                <a:schemeClr val="tx1"/>
              </a:solidFill>
              <a:latin typeface="+mj-lt"/>
              <a:cs typeface="Arial" panose="020B0604020202020204" pitchFamily="34" charset="0"/>
            </a:endParaRPr>
          </a:p>
          <a:p>
            <a:pPr lvl="0"/>
            <a:r>
              <a:rPr lang="en-US" sz="6200" b="1" dirty="0">
                <a:latin typeface="+mj-lt"/>
                <a:cs typeface="Arial" panose="020B0604020202020204" pitchFamily="34" charset="0"/>
              </a:rPr>
              <a:t>Clinic/facility level</a:t>
            </a:r>
          </a:p>
          <a:p>
            <a:pPr lvl="1"/>
            <a:r>
              <a:rPr lang="en-US" sz="6200" dirty="0">
                <a:solidFill>
                  <a:schemeClr val="tx1"/>
                </a:solidFill>
                <a:latin typeface="+mj-lt"/>
                <a:cs typeface="Arial" panose="020B0604020202020204" pitchFamily="34" charset="0"/>
              </a:rPr>
              <a:t>Type (hospital, clinic, FQHC, mobile)</a:t>
            </a:r>
          </a:p>
          <a:p>
            <a:pPr lvl="1"/>
            <a:endParaRPr lang="en-US" sz="6200" dirty="0">
              <a:solidFill>
                <a:schemeClr val="tx1"/>
              </a:solidFill>
              <a:latin typeface="+mj-lt"/>
              <a:cs typeface="Arial" panose="020B0604020202020204" pitchFamily="34" charset="0"/>
            </a:endParaRPr>
          </a:p>
          <a:p>
            <a:pPr marL="457200" lvl="1" indent="0">
              <a:buNone/>
            </a:pPr>
            <a:endParaRPr lang="en-US" sz="6200" dirty="0">
              <a:solidFill>
                <a:schemeClr val="tx1"/>
              </a:solidFill>
              <a:latin typeface="+mj-lt"/>
              <a:cs typeface="Arial" panose="020B0604020202020204" pitchFamily="34" charset="0"/>
            </a:endParaRPr>
          </a:p>
          <a:p>
            <a:pPr lvl="0"/>
            <a:r>
              <a:rPr lang="en-US" sz="6200" b="1" dirty="0">
                <a:latin typeface="+mj-lt"/>
                <a:cs typeface="Arial" panose="020B0604020202020204" pitchFamily="34" charset="0"/>
              </a:rPr>
              <a:t>Neighborhood level</a:t>
            </a:r>
          </a:p>
          <a:p>
            <a:pPr lvl="1"/>
            <a:r>
              <a:rPr lang="en-US" sz="6200" dirty="0">
                <a:solidFill>
                  <a:schemeClr val="tx1"/>
                </a:solidFill>
                <a:latin typeface="+mj-lt"/>
                <a:cs typeface="Arial" panose="020B0604020202020204" pitchFamily="34" charset="0"/>
              </a:rPr>
              <a:t>Urban/rural </a:t>
            </a:r>
          </a:p>
          <a:p>
            <a:pPr lvl="1"/>
            <a:r>
              <a:rPr lang="en-US" sz="6200" dirty="0">
                <a:solidFill>
                  <a:schemeClr val="tx1"/>
                </a:solidFill>
                <a:latin typeface="+mj-lt"/>
                <a:cs typeface="Arial" panose="020B0604020202020204" pitchFamily="34" charset="0"/>
              </a:rPr>
              <a:t>Census tract percent poverty, percent college educated, percent Black, &amp; percent Hispanic</a:t>
            </a:r>
            <a:endParaRPr lang="en-US" dirty="0">
              <a:solidFill>
                <a:schemeClr val="tx1"/>
              </a:solidFill>
              <a:latin typeface="+mj-lt"/>
              <a:cs typeface="Arial" panose="020B0604020202020204" pitchFamily="34" charset="0"/>
            </a:endParaRPr>
          </a:p>
        </p:txBody>
      </p:sp>
      <p:pic>
        <p:nvPicPr>
          <p:cNvPr id="7"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15260"/>
          <a:stretch/>
        </p:blipFill>
        <p:spPr>
          <a:xfrm>
            <a:off x="6110583" y="1674390"/>
            <a:ext cx="1128922" cy="95664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6294"/>
          <a:stretch/>
        </p:blipFill>
        <p:spPr>
          <a:xfrm>
            <a:off x="6010323" y="2826970"/>
            <a:ext cx="1329442" cy="111281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4444" t="7777" r="14445" b="21111"/>
          <a:stretch/>
        </p:blipFill>
        <p:spPr>
          <a:xfrm>
            <a:off x="6248400" y="4419600"/>
            <a:ext cx="853288" cy="853288"/>
          </a:xfrm>
          <a:prstGeom prst="rect">
            <a:avLst/>
          </a:prstGeom>
        </p:spPr>
      </p:pic>
    </p:spTree>
    <p:extLst>
      <p:ext uri="{BB962C8B-B14F-4D97-AF65-F5344CB8AC3E}">
        <p14:creationId xmlns:p14="http://schemas.microsoft.com/office/powerpoint/2010/main" val="28591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95985-1161-40D1-87ED-79ACDCF0CA6F}" type="slidenum">
              <a:rPr lang="en-US" smtClean="0"/>
              <a:pPr/>
              <a:t>61</a:t>
            </a:fld>
            <a:endParaRPr lang="en-US"/>
          </a:p>
        </p:txBody>
      </p:sp>
      <p:graphicFrame>
        <p:nvGraphicFramePr>
          <p:cNvPr id="3" name="Content Placeholder 4"/>
          <p:cNvGraphicFramePr>
            <a:graphicFrameLocks/>
          </p:cNvGraphicFramePr>
          <p:nvPr/>
        </p:nvGraphicFramePr>
        <p:xfrm>
          <a:off x="501654" y="987552"/>
          <a:ext cx="10173248" cy="4362075"/>
        </p:xfrm>
        <a:graphic>
          <a:graphicData uri="http://schemas.openxmlformats.org/drawingml/2006/table">
            <a:tbl>
              <a:tblPr firstRow="1" bandRow="1">
                <a:tableStyleId>{7DF18680-E054-41AD-8BC1-D1AEF772440D}</a:tableStyleId>
              </a:tblPr>
              <a:tblGrid>
                <a:gridCol w="2098232">
                  <a:extLst>
                    <a:ext uri="{9D8B030D-6E8A-4147-A177-3AD203B41FA5}">
                      <a16:colId xmlns:a16="http://schemas.microsoft.com/office/drawing/2014/main" val="3897743130"/>
                    </a:ext>
                  </a:extLst>
                </a:gridCol>
                <a:gridCol w="2018754">
                  <a:extLst>
                    <a:ext uri="{9D8B030D-6E8A-4147-A177-3AD203B41FA5}">
                      <a16:colId xmlns:a16="http://schemas.microsoft.com/office/drawing/2014/main" val="2838410188"/>
                    </a:ext>
                  </a:extLst>
                </a:gridCol>
                <a:gridCol w="2018754">
                  <a:extLst>
                    <a:ext uri="{9D8B030D-6E8A-4147-A177-3AD203B41FA5}">
                      <a16:colId xmlns:a16="http://schemas.microsoft.com/office/drawing/2014/main" val="3414764731"/>
                    </a:ext>
                  </a:extLst>
                </a:gridCol>
                <a:gridCol w="2018754">
                  <a:extLst>
                    <a:ext uri="{9D8B030D-6E8A-4147-A177-3AD203B41FA5}">
                      <a16:colId xmlns:a16="http://schemas.microsoft.com/office/drawing/2014/main" val="2495833096"/>
                    </a:ext>
                  </a:extLst>
                </a:gridCol>
                <a:gridCol w="2018754">
                  <a:extLst>
                    <a:ext uri="{9D8B030D-6E8A-4147-A177-3AD203B41FA5}">
                      <a16:colId xmlns:a16="http://schemas.microsoft.com/office/drawing/2014/main" val="382436020"/>
                    </a:ext>
                  </a:extLst>
                </a:gridCol>
              </a:tblGrid>
              <a:tr h="765435">
                <a:tc>
                  <a:txBody>
                    <a:bodyPr/>
                    <a:lstStyle/>
                    <a:p>
                      <a:pPr marL="0" marR="0" algn="ctr">
                        <a:lnSpc>
                          <a:spcPct val="115000"/>
                        </a:lnSpc>
                        <a:spcBef>
                          <a:spcPts val="300"/>
                        </a:spcBef>
                        <a:spcAft>
                          <a:spcPts val="300"/>
                        </a:spcAft>
                      </a:pPr>
                      <a:r>
                        <a:rPr lang="en-US" sz="2000" dirty="0">
                          <a:effectLst/>
                        </a:rPr>
                        <a:t> </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KPWA </a:t>
                      </a:r>
                      <a:br>
                        <a:rPr lang="en-US" sz="2000" dirty="0">
                          <a:effectLst/>
                        </a:rPr>
                      </a:br>
                      <a:r>
                        <a:rPr lang="en-US" sz="2000" dirty="0">
                          <a:effectLst/>
                        </a:rPr>
                        <a:t>N=104,006</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Parkland </a:t>
                      </a:r>
                      <a:br>
                        <a:rPr lang="en-US" sz="2000" dirty="0">
                          <a:effectLst/>
                        </a:rPr>
                      </a:br>
                      <a:r>
                        <a:rPr lang="en-US" sz="2000" dirty="0">
                          <a:effectLst/>
                        </a:rPr>
                        <a:t>N=92,297</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BWH</a:t>
                      </a:r>
                      <a:endParaRPr lang="en-US" sz="2000" baseline="0" dirty="0">
                        <a:effectLst/>
                      </a:endParaRPr>
                    </a:p>
                    <a:p>
                      <a:pPr marL="0" marR="0" algn="ctr">
                        <a:lnSpc>
                          <a:spcPct val="115000"/>
                        </a:lnSpc>
                        <a:spcBef>
                          <a:spcPts val="0"/>
                        </a:spcBef>
                        <a:spcAft>
                          <a:spcPts val="0"/>
                        </a:spcAft>
                      </a:pPr>
                      <a:r>
                        <a:rPr lang="en-US" sz="2000" dirty="0">
                          <a:effectLst/>
                        </a:rPr>
                        <a:t>N=41,922</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MGH</a:t>
                      </a:r>
                      <a:br>
                        <a:rPr lang="en-US" sz="2000" dirty="0">
                          <a:effectLst/>
                        </a:rPr>
                      </a:br>
                      <a:r>
                        <a:rPr lang="en-US" sz="2000" dirty="0">
                          <a:effectLst/>
                        </a:rPr>
                        <a:t>N=41,814</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1130101738"/>
                  </a:ext>
                </a:extLst>
              </a:tr>
              <a:tr h="606165">
                <a:tc>
                  <a:txBody>
                    <a:bodyPr/>
                    <a:lstStyle/>
                    <a:p>
                      <a:pPr marL="0" marR="0" indent="0">
                        <a:lnSpc>
                          <a:spcPct val="115000"/>
                        </a:lnSpc>
                        <a:spcBef>
                          <a:spcPts val="300"/>
                        </a:spcBef>
                        <a:spcAft>
                          <a:spcPts val="300"/>
                        </a:spcAft>
                      </a:pPr>
                      <a:r>
                        <a:rPr lang="en-US" sz="2000" dirty="0">
                          <a:effectLst/>
                        </a:rPr>
                        <a:t>Median</a:t>
                      </a:r>
                      <a:r>
                        <a:rPr lang="en-US" sz="2000" baseline="0" dirty="0">
                          <a:effectLst/>
                        </a:rPr>
                        <a:t> age (IQR)</a:t>
                      </a:r>
                      <a:endParaRPr lang="en-US" sz="2000" b="1"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41 (29-53)</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46 (35-55)</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39 (28-52)</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37 (28-52)</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1732739644"/>
                  </a:ext>
                </a:extLst>
              </a:tr>
              <a:tr h="856875">
                <a:tc>
                  <a:txBody>
                    <a:bodyPr/>
                    <a:lstStyle/>
                    <a:p>
                      <a:pPr marL="0" marR="0" indent="0">
                        <a:lnSpc>
                          <a:spcPct val="115000"/>
                        </a:lnSpc>
                        <a:spcBef>
                          <a:spcPts val="300"/>
                        </a:spcBef>
                        <a:spcAft>
                          <a:spcPts val="300"/>
                        </a:spcAft>
                      </a:pPr>
                      <a:endParaRPr lang="en-US" sz="2000" b="1"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b"/>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b"/>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b"/>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b"/>
                </a:tc>
                <a:extLst>
                  <a:ext uri="{0D108BD9-81ED-4DB2-BD59-A6C34878D82A}">
                    <a16:rowId xmlns:a16="http://schemas.microsoft.com/office/drawing/2014/main" val="4101455266"/>
                  </a:ext>
                </a:extLst>
              </a:tr>
              <a:tr h="370486">
                <a:tc>
                  <a:txBody>
                    <a:bodyPr/>
                    <a:lstStyle/>
                    <a:p>
                      <a:pPr marL="0" marR="0" indent="0">
                        <a:lnSpc>
                          <a:spcPct val="115000"/>
                        </a:lnSpc>
                        <a:spcBef>
                          <a:spcPts val="300"/>
                        </a:spcBef>
                        <a:spcAft>
                          <a:spcPts val="300"/>
                        </a:spcAft>
                      </a:pPr>
                      <a:r>
                        <a:rPr lang="en-US" sz="2000" dirty="0">
                          <a:effectLst/>
                        </a:rPr>
                        <a:t>Race/ethnicity</a:t>
                      </a:r>
                      <a:endParaRPr lang="en-US" sz="2000" b="1"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endParaRPr lang="en-US" sz="2000" dirty="0"/>
                    </a:p>
                  </a:txBody>
                  <a:tcPr marL="38100" marR="38100" marT="0" marB="0" anchor="ctr"/>
                </a:tc>
                <a:tc>
                  <a:txBody>
                    <a:bodyPr/>
                    <a:lstStyle/>
                    <a:p>
                      <a:endParaRPr lang="en-US" sz="2000" dirty="0"/>
                    </a:p>
                  </a:txBody>
                  <a:tcPr marL="38100" marR="38100" marT="0" marB="0" anchor="ctr"/>
                </a:tc>
                <a:tc>
                  <a:txBody>
                    <a:bodyPr/>
                    <a:lstStyle/>
                    <a:p>
                      <a:endParaRPr lang="en-US" sz="2000" dirty="0"/>
                    </a:p>
                  </a:txBody>
                  <a:tcPr marL="38100" marR="38100" marT="0" marB="0" anchor="ctr"/>
                </a:tc>
                <a:extLst>
                  <a:ext uri="{0D108BD9-81ED-4DB2-BD59-A6C34878D82A}">
                    <a16:rowId xmlns:a16="http://schemas.microsoft.com/office/drawing/2014/main" val="1689933116"/>
                  </a:ext>
                </a:extLst>
              </a:tr>
              <a:tr h="370486">
                <a:tc>
                  <a:txBody>
                    <a:bodyPr/>
                    <a:lstStyle/>
                    <a:p>
                      <a:pPr marL="158750" marR="0">
                        <a:lnSpc>
                          <a:spcPct val="115000"/>
                        </a:lnSpc>
                        <a:spcBef>
                          <a:spcPts val="300"/>
                        </a:spcBef>
                        <a:spcAft>
                          <a:spcPts val="300"/>
                        </a:spcAft>
                      </a:pPr>
                      <a:r>
                        <a:rPr lang="en-US" sz="2000" dirty="0">
                          <a:effectLst/>
                        </a:rPr>
                        <a:t>Hispanic</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6</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47</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11</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7</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3147379129"/>
                  </a:ext>
                </a:extLst>
              </a:tr>
              <a:tr h="370486">
                <a:tc>
                  <a:txBody>
                    <a:bodyPr/>
                    <a:lstStyle/>
                    <a:p>
                      <a:pPr marL="158750" marR="0">
                        <a:lnSpc>
                          <a:spcPct val="115000"/>
                        </a:lnSpc>
                        <a:spcBef>
                          <a:spcPts val="300"/>
                        </a:spcBef>
                        <a:spcAft>
                          <a:spcPts val="300"/>
                        </a:spcAft>
                      </a:pPr>
                      <a:r>
                        <a:rPr lang="en-US" sz="2000" dirty="0">
                          <a:effectLst/>
                        </a:rPr>
                        <a:t>Black</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5</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32</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10</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6</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22956439"/>
                  </a:ext>
                </a:extLst>
              </a:tr>
              <a:tr h="370486">
                <a:tc>
                  <a:txBody>
                    <a:bodyPr/>
                    <a:lstStyle/>
                    <a:p>
                      <a:pPr marL="158750" marR="0">
                        <a:lnSpc>
                          <a:spcPct val="115000"/>
                        </a:lnSpc>
                        <a:spcBef>
                          <a:spcPts val="300"/>
                        </a:spcBef>
                        <a:spcAft>
                          <a:spcPts val="300"/>
                        </a:spcAft>
                      </a:pPr>
                      <a:r>
                        <a:rPr lang="en-US" sz="2000" dirty="0">
                          <a:effectLst/>
                        </a:rPr>
                        <a:t>White</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63</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15</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67</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74</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320137291"/>
                  </a:ext>
                </a:extLst>
              </a:tr>
              <a:tr h="651656">
                <a:tc>
                  <a:txBody>
                    <a:bodyPr/>
                    <a:lstStyle/>
                    <a:p>
                      <a:pPr marL="158750" marR="0">
                        <a:lnSpc>
                          <a:spcPct val="115000"/>
                        </a:lnSpc>
                        <a:spcBef>
                          <a:spcPts val="300"/>
                        </a:spcBef>
                        <a:spcAft>
                          <a:spcPts val="300"/>
                        </a:spcAft>
                      </a:pPr>
                      <a:r>
                        <a:rPr lang="en-US" sz="2000" dirty="0">
                          <a:effectLst/>
                        </a:rPr>
                        <a:t>Asian</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tc>
                <a:tc>
                  <a:txBody>
                    <a:bodyPr/>
                    <a:lstStyle/>
                    <a:p>
                      <a:pPr marL="0" marR="0" algn="ctr">
                        <a:lnSpc>
                          <a:spcPct val="115000"/>
                        </a:lnSpc>
                        <a:spcBef>
                          <a:spcPts val="300"/>
                        </a:spcBef>
                        <a:spcAft>
                          <a:spcPts val="300"/>
                        </a:spcAft>
                      </a:pPr>
                      <a:r>
                        <a:rPr lang="en-US" sz="2000" dirty="0">
                          <a:effectLst/>
                        </a:rPr>
                        <a:t>12</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tc>
                <a:tc>
                  <a:txBody>
                    <a:bodyPr/>
                    <a:lstStyle/>
                    <a:p>
                      <a:pPr marL="0" marR="0" algn="ctr">
                        <a:lnSpc>
                          <a:spcPct val="115000"/>
                        </a:lnSpc>
                        <a:spcBef>
                          <a:spcPts val="300"/>
                        </a:spcBef>
                        <a:spcAft>
                          <a:spcPts val="300"/>
                        </a:spcAft>
                      </a:pPr>
                      <a:r>
                        <a:rPr lang="en-US" sz="2000" dirty="0">
                          <a:effectLst/>
                        </a:rPr>
                        <a:t>5</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tc>
                <a:tc>
                  <a:txBody>
                    <a:bodyPr/>
                    <a:lstStyle/>
                    <a:p>
                      <a:pPr marL="0" marR="0" algn="ctr">
                        <a:lnSpc>
                          <a:spcPct val="115000"/>
                        </a:lnSpc>
                        <a:spcBef>
                          <a:spcPts val="300"/>
                        </a:spcBef>
                        <a:spcAft>
                          <a:spcPts val="300"/>
                        </a:spcAft>
                      </a:pPr>
                      <a:r>
                        <a:rPr lang="en-US" sz="2000" dirty="0">
                          <a:effectLst/>
                        </a:rPr>
                        <a:t>6</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tc>
                <a:tc>
                  <a:txBody>
                    <a:bodyPr/>
                    <a:lstStyle/>
                    <a:p>
                      <a:pPr marL="0" marR="0" algn="ctr">
                        <a:lnSpc>
                          <a:spcPct val="115000"/>
                        </a:lnSpc>
                        <a:spcBef>
                          <a:spcPts val="300"/>
                        </a:spcBef>
                        <a:spcAft>
                          <a:spcPts val="300"/>
                        </a:spcAft>
                      </a:pPr>
                      <a:r>
                        <a:rPr lang="en-US" sz="2000" dirty="0">
                          <a:effectLst/>
                        </a:rPr>
                        <a:t>9</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tc>
                <a:extLst>
                  <a:ext uri="{0D108BD9-81ED-4DB2-BD59-A6C34878D82A}">
                    <a16:rowId xmlns:a16="http://schemas.microsoft.com/office/drawing/2014/main" val="2279796021"/>
                  </a:ext>
                </a:extLst>
              </a:tr>
            </a:tbl>
          </a:graphicData>
        </a:graphic>
      </p:graphicFrame>
      <p:sp>
        <p:nvSpPr>
          <p:cNvPr id="4" name="Title 1"/>
          <p:cNvSpPr txBox="1">
            <a:spLocks/>
          </p:cNvSpPr>
          <p:nvPr/>
        </p:nvSpPr>
        <p:spPr>
          <a:xfrm>
            <a:off x="402336" y="228600"/>
            <a:ext cx="113792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auto">
              <a:spcAft>
                <a:spcPts val="0"/>
              </a:spcAft>
            </a:pPr>
            <a:r>
              <a:rPr lang="en-US" dirty="0"/>
              <a:t>Patient characteristics (N=280,039)</a:t>
            </a:r>
          </a:p>
        </p:txBody>
      </p:sp>
    </p:spTree>
    <p:extLst>
      <p:ext uri="{BB962C8B-B14F-4D97-AF65-F5344CB8AC3E}">
        <p14:creationId xmlns:p14="http://schemas.microsoft.com/office/powerpoint/2010/main" val="2722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95985-1161-40D1-87ED-79ACDCF0CA6F}" type="slidenum">
              <a:rPr lang="en-US" smtClean="0"/>
              <a:pPr/>
              <a:t>62</a:t>
            </a:fld>
            <a:endParaRPr lang="en-US"/>
          </a:p>
        </p:txBody>
      </p:sp>
      <p:graphicFrame>
        <p:nvGraphicFramePr>
          <p:cNvPr id="3" name="Content Placeholder 4"/>
          <p:cNvGraphicFramePr>
            <a:graphicFrameLocks/>
          </p:cNvGraphicFramePr>
          <p:nvPr/>
        </p:nvGraphicFramePr>
        <p:xfrm>
          <a:off x="276448" y="1018794"/>
          <a:ext cx="11610753" cy="3512346"/>
        </p:xfrm>
        <a:graphic>
          <a:graphicData uri="http://schemas.openxmlformats.org/drawingml/2006/table">
            <a:tbl>
              <a:tblPr firstRow="1" bandRow="1">
                <a:tableStyleId>{7DF18680-E054-41AD-8BC1-D1AEF772440D}</a:tableStyleId>
              </a:tblPr>
              <a:tblGrid>
                <a:gridCol w="1881961">
                  <a:extLst>
                    <a:ext uri="{9D8B030D-6E8A-4147-A177-3AD203B41FA5}">
                      <a16:colId xmlns:a16="http://schemas.microsoft.com/office/drawing/2014/main" val="3897743130"/>
                    </a:ext>
                  </a:extLst>
                </a:gridCol>
                <a:gridCol w="2432198">
                  <a:extLst>
                    <a:ext uri="{9D8B030D-6E8A-4147-A177-3AD203B41FA5}">
                      <a16:colId xmlns:a16="http://schemas.microsoft.com/office/drawing/2014/main" val="1577954111"/>
                    </a:ext>
                  </a:extLst>
                </a:gridCol>
                <a:gridCol w="2432198">
                  <a:extLst>
                    <a:ext uri="{9D8B030D-6E8A-4147-A177-3AD203B41FA5}">
                      <a16:colId xmlns:a16="http://schemas.microsoft.com/office/drawing/2014/main" val="3414764731"/>
                    </a:ext>
                  </a:extLst>
                </a:gridCol>
                <a:gridCol w="2432198">
                  <a:extLst>
                    <a:ext uri="{9D8B030D-6E8A-4147-A177-3AD203B41FA5}">
                      <a16:colId xmlns:a16="http://schemas.microsoft.com/office/drawing/2014/main" val="2495833096"/>
                    </a:ext>
                  </a:extLst>
                </a:gridCol>
                <a:gridCol w="2432198">
                  <a:extLst>
                    <a:ext uri="{9D8B030D-6E8A-4147-A177-3AD203B41FA5}">
                      <a16:colId xmlns:a16="http://schemas.microsoft.com/office/drawing/2014/main" val="382436020"/>
                    </a:ext>
                  </a:extLst>
                </a:gridCol>
              </a:tblGrid>
              <a:tr h="1112579">
                <a:tc>
                  <a:txBody>
                    <a:bodyPr/>
                    <a:lstStyle/>
                    <a:p>
                      <a:pPr marL="0" marR="0" algn="ctr">
                        <a:lnSpc>
                          <a:spcPct val="115000"/>
                        </a:lnSpc>
                        <a:spcBef>
                          <a:spcPts val="300"/>
                        </a:spcBef>
                        <a:spcAft>
                          <a:spcPts val="300"/>
                        </a:spcAft>
                      </a:pPr>
                      <a:r>
                        <a:rPr lang="en-US" sz="2000" dirty="0">
                          <a:effectLst/>
                        </a:rPr>
                        <a:t> </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KPWA </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Parkland </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0"/>
                        </a:spcBef>
                        <a:spcAft>
                          <a:spcPts val="0"/>
                        </a:spcAft>
                      </a:pPr>
                      <a:r>
                        <a:rPr lang="en-US" sz="2000" dirty="0">
                          <a:effectLst/>
                        </a:rPr>
                        <a:t>BWH</a:t>
                      </a:r>
                      <a:endParaRPr lang="en-US" sz="2000" baseline="0" dirty="0">
                        <a:effectLst/>
                      </a:endParaRPr>
                    </a:p>
                  </a:txBody>
                  <a:tcPr marL="38100" marR="38100" marT="0" marB="0" anchor="ctr"/>
                </a:tc>
                <a:tc>
                  <a:txBody>
                    <a:bodyPr/>
                    <a:lstStyle/>
                    <a:p>
                      <a:pPr marL="0" marR="0" algn="ctr">
                        <a:lnSpc>
                          <a:spcPct val="115000"/>
                        </a:lnSpc>
                        <a:spcBef>
                          <a:spcPts val="0"/>
                        </a:spcBef>
                        <a:spcAft>
                          <a:spcPts val="0"/>
                        </a:spcAft>
                      </a:pPr>
                      <a:r>
                        <a:rPr lang="en-US" sz="2000" dirty="0">
                          <a:effectLst/>
                        </a:rPr>
                        <a:t>MGH</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1130101738"/>
                  </a:ext>
                </a:extLst>
              </a:tr>
              <a:tr h="1368781">
                <a:tc>
                  <a:txBody>
                    <a:bodyPr/>
                    <a:lstStyle/>
                    <a:p>
                      <a:pPr marL="0" marR="0" indent="0">
                        <a:lnSpc>
                          <a:spcPct val="115000"/>
                        </a:lnSpc>
                        <a:spcBef>
                          <a:spcPts val="0"/>
                        </a:spcBef>
                        <a:spcAft>
                          <a:spcPts val="0"/>
                        </a:spcAft>
                      </a:pPr>
                      <a:r>
                        <a:rPr lang="en-US" sz="2000" baseline="0" dirty="0">
                          <a:effectLst/>
                        </a:rPr>
                        <a:t>Most common provider specialty</a:t>
                      </a:r>
                      <a:endParaRPr lang="en-US" sz="2000" b="1"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MD- family med</a:t>
                      </a:r>
                    </a:p>
                  </a:txBody>
                  <a:tcPr marL="38100" marR="38100"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MD: family med</a:t>
                      </a:r>
                    </a:p>
                  </a:txBody>
                  <a:tcPr marL="38100" marR="38100"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MD- gen internal</a:t>
                      </a:r>
                      <a:endParaRPr lang="en-US" sz="2000" baseline="0" dirty="0">
                        <a:effectLst/>
                      </a:endParaRPr>
                    </a:p>
                  </a:txBody>
                  <a:tcPr marL="38100" marR="38100" marT="0" marB="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2000" dirty="0">
                          <a:effectLst/>
                        </a:rPr>
                        <a:t>MD- gen</a:t>
                      </a:r>
                      <a:r>
                        <a:rPr lang="en-US" sz="2000" baseline="0" dirty="0">
                          <a:effectLst/>
                        </a:rPr>
                        <a:t> internal</a:t>
                      </a:r>
                      <a:endParaRPr lang="en-US" sz="2000" dirty="0">
                        <a:effectLst/>
                      </a:endParaRPr>
                    </a:p>
                  </a:txBody>
                  <a:tcPr marL="38100" marR="38100" marT="0" marB="0" anchor="ctr"/>
                </a:tc>
                <a:extLst>
                  <a:ext uri="{0D108BD9-81ED-4DB2-BD59-A6C34878D82A}">
                    <a16:rowId xmlns:a16="http://schemas.microsoft.com/office/drawing/2014/main" val="3584776585"/>
                  </a:ext>
                </a:extLst>
              </a:tr>
              <a:tr h="731266">
                <a:tc>
                  <a:txBody>
                    <a:bodyPr/>
                    <a:lstStyle/>
                    <a:p>
                      <a:pPr marL="0" marR="0" indent="0">
                        <a:lnSpc>
                          <a:spcPct val="115000"/>
                        </a:lnSpc>
                        <a:spcBef>
                          <a:spcPts val="300"/>
                        </a:spcBef>
                        <a:spcAft>
                          <a:spcPts val="300"/>
                        </a:spcAft>
                      </a:pPr>
                      <a:r>
                        <a:rPr lang="en-US" sz="2000" dirty="0">
                          <a:effectLst/>
                        </a:rPr>
                        <a:t>Neighborhood Median % Poverty </a:t>
                      </a:r>
                      <a:endParaRPr lang="en-US" sz="2000" b="1"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10 (7-17)</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23 (15-32)</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8 (4-16)</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tc>
                  <a:txBody>
                    <a:bodyPr/>
                    <a:lstStyle/>
                    <a:p>
                      <a:pPr marL="0" marR="0" algn="ctr">
                        <a:lnSpc>
                          <a:spcPct val="115000"/>
                        </a:lnSpc>
                        <a:spcBef>
                          <a:spcPts val="300"/>
                        </a:spcBef>
                        <a:spcAft>
                          <a:spcPts val="300"/>
                        </a:spcAft>
                      </a:pPr>
                      <a:r>
                        <a:rPr lang="en-US" sz="2000" dirty="0">
                          <a:effectLst/>
                        </a:rPr>
                        <a:t>10 (5-17)</a:t>
                      </a:r>
                      <a:endParaRPr lang="en-US" sz="2000" dirty="0">
                        <a:effectLst/>
                        <a:latin typeface="+mn-lt"/>
                        <a:ea typeface="Times New Roman" panose="02020603050405020304" pitchFamily="18" charset="0"/>
                        <a:cs typeface="Times New Roman" panose="02020603050405020304" pitchFamily="18" charset="0"/>
                      </a:endParaRPr>
                    </a:p>
                  </a:txBody>
                  <a:tcPr marL="38100" marR="38100" marT="0" marB="0" anchor="ctr"/>
                </a:tc>
                <a:extLst>
                  <a:ext uri="{0D108BD9-81ED-4DB2-BD59-A6C34878D82A}">
                    <a16:rowId xmlns:a16="http://schemas.microsoft.com/office/drawing/2014/main" val="2273853195"/>
                  </a:ext>
                </a:extLst>
              </a:tr>
            </a:tbl>
          </a:graphicData>
        </a:graphic>
      </p:graphicFrame>
      <p:sp>
        <p:nvSpPr>
          <p:cNvPr id="4" name="Title 1"/>
          <p:cNvSpPr txBox="1">
            <a:spLocks/>
          </p:cNvSpPr>
          <p:nvPr/>
        </p:nvSpPr>
        <p:spPr>
          <a:xfrm>
            <a:off x="402336" y="228600"/>
            <a:ext cx="113792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auto">
              <a:spcAft>
                <a:spcPts val="0"/>
              </a:spcAft>
            </a:pPr>
            <a:r>
              <a:rPr lang="en-US" dirty="0"/>
              <a:t>Multilevel characteristics</a:t>
            </a:r>
          </a:p>
        </p:txBody>
      </p:sp>
    </p:spTree>
    <p:extLst>
      <p:ext uri="{BB962C8B-B14F-4D97-AF65-F5344CB8AC3E}">
        <p14:creationId xmlns:p14="http://schemas.microsoft.com/office/powerpoint/2010/main" val="7743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(in days) to Pap screening</a:t>
            </a:r>
          </a:p>
        </p:txBody>
      </p:sp>
      <p:sp>
        <p:nvSpPr>
          <p:cNvPr id="4" name="Slide Number Placeholder 3"/>
          <p:cNvSpPr>
            <a:spLocks noGrp="1"/>
          </p:cNvSpPr>
          <p:nvPr>
            <p:ph type="sldNum" sz="quarter" idx="12"/>
          </p:nvPr>
        </p:nvSpPr>
        <p:spPr/>
        <p:txBody>
          <a:bodyPr/>
          <a:lstStyle/>
          <a:p>
            <a:fld id="{3D1D413C-281F-48E7-B075-5E8C958C04FA}" type="slidenum">
              <a:rPr lang="en-US" smtClean="0"/>
              <a:pPr/>
              <a:t>63</a:t>
            </a:fld>
            <a:endParaRPr lang="en-US" dirty="0"/>
          </a:p>
        </p:txBody>
      </p:sp>
      <p:graphicFrame>
        <p:nvGraphicFramePr>
          <p:cNvPr id="7" name="Table 6">
            <a:extLst>
              <a:ext uri="{FF2B5EF4-FFF2-40B4-BE49-F238E27FC236}">
                <a16:creationId xmlns:a16="http://schemas.microsoft.com/office/drawing/2014/main" id="{B20731A8-6814-B349-843C-D2F221F13A18}"/>
              </a:ext>
            </a:extLst>
          </p:cNvPr>
          <p:cNvGraphicFramePr>
            <a:graphicFrameLocks noGrp="1"/>
          </p:cNvGraphicFramePr>
          <p:nvPr/>
        </p:nvGraphicFramePr>
        <p:xfrm>
          <a:off x="402336" y="1828800"/>
          <a:ext cx="4931663" cy="3525130"/>
        </p:xfrm>
        <a:graphic>
          <a:graphicData uri="http://schemas.openxmlformats.org/drawingml/2006/table">
            <a:tbl>
              <a:tblPr firstRow="1" bandRow="1">
                <a:tableStyleId>{5C22544A-7EE6-4342-B048-85BDC9FD1C3A}</a:tableStyleId>
              </a:tblPr>
              <a:tblGrid>
                <a:gridCol w="1655064">
                  <a:extLst>
                    <a:ext uri="{9D8B030D-6E8A-4147-A177-3AD203B41FA5}">
                      <a16:colId xmlns:a16="http://schemas.microsoft.com/office/drawing/2014/main" val="3059046428"/>
                    </a:ext>
                  </a:extLst>
                </a:gridCol>
                <a:gridCol w="1676400">
                  <a:extLst>
                    <a:ext uri="{9D8B030D-6E8A-4147-A177-3AD203B41FA5}">
                      <a16:colId xmlns:a16="http://schemas.microsoft.com/office/drawing/2014/main" val="3416861141"/>
                    </a:ext>
                  </a:extLst>
                </a:gridCol>
                <a:gridCol w="1600199">
                  <a:extLst>
                    <a:ext uri="{9D8B030D-6E8A-4147-A177-3AD203B41FA5}">
                      <a16:colId xmlns:a16="http://schemas.microsoft.com/office/drawing/2014/main" val="2622286662"/>
                    </a:ext>
                  </a:extLst>
                </a:gridCol>
              </a:tblGrid>
              <a:tr h="361929">
                <a:tc>
                  <a:txBody>
                    <a:bodyPr/>
                    <a:lstStyle/>
                    <a:p>
                      <a:pPr algn="ctr"/>
                      <a:r>
                        <a:rPr lang="en-US" sz="2400" b="1" dirty="0">
                          <a:solidFill>
                            <a:schemeClr val="tx1"/>
                          </a:solidFill>
                          <a:latin typeface="+mn-lt"/>
                          <a:cs typeface="Arial" panose="020B0604020202020204" pitchFamily="34" charset="0"/>
                        </a:rPr>
                        <a:t>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mn-lt"/>
                          <a:cs typeface="Arial" panose="020B0604020202020204" pitchFamily="34" charset="0"/>
                        </a:rPr>
                        <a:t>% Pap &lt;5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mn-lt"/>
                          <a:cs typeface="Arial" panose="020B0604020202020204" pitchFamily="34" charset="0"/>
                        </a:rPr>
                        <a:t>Median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0653215"/>
                  </a:ext>
                </a:extLst>
              </a:tr>
              <a:tr h="619565">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Parkland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Times New Roman" panose="02020603050405020304" pitchFamily="18" charset="0"/>
                        </a:rPr>
                        <a:t>188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2118255"/>
                  </a:ext>
                </a:extLst>
              </a:tr>
              <a:tr h="619565">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KPWA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Times New Roman" panose="02020603050405020304" pitchFamily="18" charset="0"/>
                        </a:rPr>
                        <a:t>189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749704"/>
                  </a:ext>
                </a:extLst>
              </a:tr>
              <a:tr h="619565">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Partners-Brigham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Times New Roman" panose="02020603050405020304" pitchFamily="18" charset="0"/>
                        </a:rPr>
                        <a:t>301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696431"/>
                  </a:ext>
                </a:extLst>
              </a:tr>
              <a:tr h="609600">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Partners-MGH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Arial" panose="020B0604020202020204" pitchFamily="34" charset="0"/>
                        </a:rPr>
                        <a:t>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latin typeface="+mn-lt"/>
                          <a:ea typeface="DengXian"/>
                          <a:cs typeface="Times New Roman" panose="02020603050405020304" pitchFamily="18" charset="0"/>
                        </a:rPr>
                        <a:t>273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802719"/>
                  </a:ext>
                </a:extLst>
              </a:tr>
            </a:tbl>
          </a:graphicData>
        </a:graphic>
      </p:graphicFrame>
      <p:pic>
        <p:nvPicPr>
          <p:cNvPr id="10" name="Picture 9"/>
          <p:cNvPicPr/>
          <p:nvPr/>
        </p:nvPicPr>
        <p:blipFill rotWithShape="1">
          <a:blip r:embed="rId3">
            <a:extLst>
              <a:ext uri="{28A0092B-C50C-407E-A947-70E740481C1C}">
                <a14:useLocalDpi xmlns:a14="http://schemas.microsoft.com/office/drawing/2010/main" val="0"/>
              </a:ext>
            </a:extLst>
          </a:blip>
          <a:srcRect t="13262"/>
          <a:stretch/>
        </p:blipFill>
        <p:spPr>
          <a:xfrm>
            <a:off x="5562600" y="1837508"/>
            <a:ext cx="6218936" cy="3516421"/>
          </a:xfrm>
          <a:prstGeom prst="rect">
            <a:avLst/>
          </a:prstGeom>
        </p:spPr>
      </p:pic>
    </p:spTree>
    <p:extLst>
      <p:ext uri="{BB962C8B-B14F-4D97-AF65-F5344CB8AC3E}">
        <p14:creationId xmlns:p14="http://schemas.microsoft.com/office/powerpoint/2010/main" val="14271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015" b="13170"/>
          <a:stretch/>
        </p:blipFill>
        <p:spPr>
          <a:xfrm>
            <a:off x="2857487" y="124689"/>
            <a:ext cx="6808122" cy="263236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4535" b="10874"/>
          <a:stretch/>
        </p:blipFill>
        <p:spPr>
          <a:xfrm>
            <a:off x="-202504" y="2826327"/>
            <a:ext cx="6610430" cy="266007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634" t="14275" b="12428"/>
          <a:stretch/>
        </p:blipFill>
        <p:spPr>
          <a:xfrm>
            <a:off x="6077528" y="2849417"/>
            <a:ext cx="6367739" cy="2613892"/>
          </a:xfrm>
          <a:prstGeom prst="rect">
            <a:avLst/>
          </a:prstGeom>
        </p:spPr>
      </p:pic>
      <p:sp>
        <p:nvSpPr>
          <p:cNvPr id="7" name="TextBox 6"/>
          <p:cNvSpPr txBox="1"/>
          <p:nvPr/>
        </p:nvSpPr>
        <p:spPr>
          <a:xfrm>
            <a:off x="5403273" y="2542309"/>
            <a:ext cx="674255" cy="314036"/>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359890" y="5172364"/>
            <a:ext cx="674255" cy="314036"/>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8385139" y="5114637"/>
            <a:ext cx="674255" cy="31403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3498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2995985-1161-40D1-87ED-79ACDCF0CA6F}" type="slidenum">
              <a:rPr lang="en-US" smtClean="0"/>
              <a:pPr/>
              <a:t>65</a:t>
            </a:fld>
            <a:endParaRPr lang="en-US"/>
          </a:p>
        </p:txBody>
      </p:sp>
      <p:sp>
        <p:nvSpPr>
          <p:cNvPr id="10" name="Content Placeholder 7">
            <a:extLst>
              <a:ext uri="{FF2B5EF4-FFF2-40B4-BE49-F238E27FC236}">
                <a16:creationId xmlns:a16="http://schemas.microsoft.com/office/drawing/2014/main" id="{94CAD2AF-B674-8241-9371-7BEED9F8E9E3}"/>
              </a:ext>
            </a:extLst>
          </p:cNvPr>
          <p:cNvSpPr txBox="1">
            <a:spLocks/>
          </p:cNvSpPr>
          <p:nvPr/>
        </p:nvSpPr>
        <p:spPr>
          <a:xfrm>
            <a:off x="289988" y="6450283"/>
            <a:ext cx="9513231" cy="1161369"/>
          </a:xfrm>
          <a:prstGeom prst="rect">
            <a:avLst/>
          </a:prstGeom>
        </p:spPr>
        <p:txBody>
          <a:bodyPr vert="horz">
            <a:noAutofit/>
          </a:bodyPr>
          <a:lstStyle>
            <a:lvl1pPr marL="274320" indent="-274320" algn="l" rtl="0" eaLnBrk="1" latinLnBrk="0" hangingPunct="1">
              <a:spcBef>
                <a:spcPct val="20000"/>
              </a:spcBef>
              <a:buClr>
                <a:schemeClr val="accent3"/>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fontAlgn="auto">
              <a:spcAft>
                <a:spcPts val="0"/>
              </a:spcAft>
              <a:buNone/>
            </a:pPr>
            <a:r>
              <a:rPr lang="en-US" sz="1600" dirty="0">
                <a:latin typeface="Arial" panose="020B0604020202020204" pitchFamily="34" charset="0"/>
                <a:cs typeface="Arial" panose="020B0604020202020204" pitchFamily="34" charset="0"/>
              </a:rPr>
              <a:t>Point estimates=variance parameter; larger number=greater variance; whiskers= 95% credible interval. </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236" b="9643"/>
          <a:stretch/>
        </p:blipFill>
        <p:spPr>
          <a:xfrm>
            <a:off x="289988" y="-41029"/>
            <a:ext cx="4876800" cy="3186546"/>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4498" b="9391"/>
          <a:stretch/>
        </p:blipFill>
        <p:spPr>
          <a:xfrm>
            <a:off x="6238389" y="29920"/>
            <a:ext cx="4876800" cy="3149600"/>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t="4161" b="9728"/>
          <a:stretch/>
        </p:blipFill>
        <p:spPr>
          <a:xfrm>
            <a:off x="358486" y="3206749"/>
            <a:ext cx="4876800" cy="3149601"/>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4617" b="8262"/>
          <a:stretch/>
        </p:blipFill>
        <p:spPr>
          <a:xfrm>
            <a:off x="6238389" y="3232727"/>
            <a:ext cx="4876800" cy="3186546"/>
          </a:xfrm>
          <a:prstGeom prst="rect">
            <a:avLst/>
          </a:prstGeom>
        </p:spPr>
      </p:pic>
      <p:sp>
        <p:nvSpPr>
          <p:cNvPr id="5" name="TextBox 4"/>
          <p:cNvSpPr txBox="1"/>
          <p:nvPr/>
        </p:nvSpPr>
        <p:spPr>
          <a:xfrm>
            <a:off x="2493818" y="3232726"/>
            <a:ext cx="545110" cy="242361"/>
          </a:xfrm>
          <a:prstGeom prst="rect">
            <a:avLst/>
          </a:prstGeom>
          <a:solidFill>
            <a:schemeClr val="bg1"/>
          </a:solidFill>
        </p:spPr>
        <p:txBody>
          <a:bodyPr wrap="square" rtlCol="0">
            <a:spAutoFit/>
          </a:bodyPr>
          <a:lstStyle/>
          <a:p>
            <a:endParaRPr lang="en-US" dirty="0"/>
          </a:p>
        </p:txBody>
      </p:sp>
      <p:sp>
        <p:nvSpPr>
          <p:cNvPr id="20" name="TextBox 19"/>
          <p:cNvSpPr txBox="1"/>
          <p:nvPr/>
        </p:nvSpPr>
        <p:spPr>
          <a:xfrm>
            <a:off x="8358910" y="3179520"/>
            <a:ext cx="571962" cy="242361"/>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2493818" y="3273453"/>
            <a:ext cx="545110" cy="242361"/>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8358910" y="-41029"/>
            <a:ext cx="1818167" cy="276999"/>
          </a:xfrm>
          <a:prstGeom prst="rect">
            <a:avLst/>
          </a:prstGeom>
          <a:solidFill>
            <a:schemeClr val="bg1"/>
          </a:solidFill>
        </p:spPr>
        <p:txBody>
          <a:bodyPr wrap="square" rtlCol="0">
            <a:spAutoFit/>
          </a:bodyPr>
          <a:lstStyle/>
          <a:p>
            <a:r>
              <a:rPr lang="en-US" sz="1200" b="1" dirty="0"/>
              <a:t>Parkland</a:t>
            </a:r>
          </a:p>
        </p:txBody>
      </p:sp>
      <p:sp>
        <p:nvSpPr>
          <p:cNvPr id="23" name="TextBox 22"/>
          <p:cNvSpPr txBox="1"/>
          <p:nvPr/>
        </p:nvSpPr>
        <p:spPr>
          <a:xfrm>
            <a:off x="6900530" y="3902149"/>
            <a:ext cx="680484" cy="1360967"/>
          </a:xfrm>
          <a:prstGeom prst="rect">
            <a:avLst/>
          </a:prstGeom>
          <a:noFill/>
          <a:ln w="28575">
            <a:solidFill>
              <a:srgbClr val="FF0000"/>
            </a:solidFill>
          </a:ln>
        </p:spPr>
        <p:txBody>
          <a:bodyPr wrap="square" rtlCol="0">
            <a:spAutoFit/>
          </a:bodyPr>
          <a:lstStyle/>
          <a:p>
            <a:endParaRPr lang="en-US" dirty="0"/>
          </a:p>
        </p:txBody>
      </p:sp>
      <p:sp>
        <p:nvSpPr>
          <p:cNvPr id="24" name="TextBox 23"/>
          <p:cNvSpPr txBox="1"/>
          <p:nvPr/>
        </p:nvSpPr>
        <p:spPr>
          <a:xfrm>
            <a:off x="8435163" y="4693181"/>
            <a:ext cx="680484" cy="1360967"/>
          </a:xfrm>
          <a:prstGeom prst="rect">
            <a:avLst/>
          </a:prstGeom>
          <a:noFill/>
          <a:ln w="28575">
            <a:solidFill>
              <a:srgbClr val="FF0000"/>
            </a:solidFill>
          </a:ln>
        </p:spPr>
        <p:txBody>
          <a:bodyPr wrap="square" rtlCol="0">
            <a:spAutoFit/>
          </a:bodyPr>
          <a:lstStyle/>
          <a:p>
            <a:endParaRPr lang="en-US" dirty="0"/>
          </a:p>
        </p:txBody>
      </p:sp>
      <p:sp>
        <p:nvSpPr>
          <p:cNvPr id="25" name="TextBox 24"/>
          <p:cNvSpPr txBox="1"/>
          <p:nvPr/>
        </p:nvSpPr>
        <p:spPr>
          <a:xfrm>
            <a:off x="3996093" y="1939733"/>
            <a:ext cx="714130" cy="1360967"/>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6796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sp>
        <p:nvSpPr>
          <p:cNvPr id="3" name="Content Placeholder 2"/>
          <p:cNvSpPr>
            <a:spLocks noGrp="1"/>
          </p:cNvSpPr>
          <p:nvPr>
            <p:ph idx="1"/>
          </p:nvPr>
        </p:nvSpPr>
        <p:spPr/>
        <p:txBody>
          <a:bodyPr>
            <a:normAutofit/>
          </a:bodyPr>
          <a:lstStyle/>
          <a:p>
            <a:r>
              <a:rPr lang="en-US" dirty="0">
                <a:cs typeface="Arial" panose="020B0604020202020204" pitchFamily="34" charset="0"/>
              </a:rPr>
              <a:t>We need multilevel interventions to reduce facility-level, provider-level variation</a:t>
            </a:r>
          </a:p>
          <a:p>
            <a:pPr lvl="2"/>
            <a:r>
              <a:rPr lang="en-US" sz="2800" dirty="0">
                <a:cs typeface="Arial" panose="020B0604020202020204" pitchFamily="34" charset="0"/>
              </a:rPr>
              <a:t>Organized screening outreach, systems approaches</a:t>
            </a:r>
          </a:p>
          <a:p>
            <a:pPr lvl="2"/>
            <a:r>
              <a:rPr lang="en-US" sz="2800" i="1" dirty="0">
                <a:cs typeface="Arial" panose="020B0604020202020204" pitchFamily="34" charset="0"/>
              </a:rPr>
              <a:t>What characteristics at facility level increase / decrease timely screening?</a:t>
            </a:r>
          </a:p>
          <a:p>
            <a:pPr lvl="2"/>
            <a:r>
              <a:rPr lang="en-US" sz="2800" i="1" dirty="0">
                <a:cs typeface="Arial" panose="020B0604020202020204" pitchFamily="34" charset="0"/>
              </a:rPr>
              <a:t>What characteristics at facility level increase / reduce variation? </a:t>
            </a:r>
            <a:endParaRPr lang="en-US" sz="2800" dirty="0">
              <a:cs typeface="Arial" panose="020B0604020202020204" pitchFamily="34" charset="0"/>
            </a:endParaRPr>
          </a:p>
          <a:p>
            <a:r>
              <a:rPr lang="en-US" dirty="0">
                <a:cs typeface="Arial" panose="020B0604020202020204" pitchFamily="34" charset="0"/>
              </a:rPr>
              <a:t>We need to use cross-classified models to evaluate intervention impacts</a:t>
            </a:r>
          </a:p>
          <a:p>
            <a:pPr lvl="1"/>
            <a:r>
              <a:rPr lang="en-US" sz="2800" dirty="0">
                <a:cs typeface="Arial" panose="020B0604020202020204" pitchFamily="34" charset="0"/>
              </a:rPr>
              <a:t>Do our interventions increase or decrease variation? </a:t>
            </a:r>
          </a:p>
        </p:txBody>
      </p:sp>
    </p:spTree>
    <p:extLst>
      <p:ext uri="{BB962C8B-B14F-4D97-AF65-F5344CB8AC3E}">
        <p14:creationId xmlns:p14="http://schemas.microsoft.com/office/powerpoint/2010/main" val="556765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 </a:t>
            </a:r>
          </a:p>
        </p:txBody>
      </p:sp>
      <p:sp>
        <p:nvSpPr>
          <p:cNvPr id="3" name="Slide Number Placeholder 2"/>
          <p:cNvSpPr>
            <a:spLocks noGrp="1"/>
          </p:cNvSpPr>
          <p:nvPr>
            <p:ph type="sldNum" sz="quarter" idx="12"/>
          </p:nvPr>
        </p:nvSpPr>
        <p:spPr/>
        <p:txBody>
          <a:bodyPr/>
          <a:lstStyle/>
          <a:p>
            <a:fld id="{38CBFC30-859F-4991-811A-09D0CFB914D4}" type="slidenum">
              <a:rPr lang="en-US" smtClean="0"/>
              <a:pPr/>
              <a:t>67</a:t>
            </a:fld>
            <a:endParaRPr lang="en-US"/>
          </a:p>
        </p:txBody>
      </p:sp>
      <p:sp>
        <p:nvSpPr>
          <p:cNvPr id="4" name="Content Placeholder 3"/>
          <p:cNvSpPr>
            <a:spLocks noGrp="1"/>
          </p:cNvSpPr>
          <p:nvPr>
            <p:ph sz="half" idx="1"/>
          </p:nvPr>
        </p:nvSpPr>
        <p:spPr>
          <a:xfrm>
            <a:off x="838200" y="1475104"/>
            <a:ext cx="5181600" cy="5032375"/>
          </a:xfrm>
        </p:spPr>
        <p:txBody>
          <a:bodyPr>
            <a:normAutofit fontScale="32500" lnSpcReduction="20000"/>
          </a:bodyPr>
          <a:lstStyle/>
          <a:p>
            <a:pPr marL="0" indent="0" algn="ctr">
              <a:buNone/>
            </a:pPr>
            <a:r>
              <a:rPr lang="en-US" sz="4000" b="1" dirty="0"/>
              <a:t>UT Southwestern Medical Center</a:t>
            </a:r>
          </a:p>
          <a:p>
            <a:pPr marL="0" indent="0" algn="ctr">
              <a:buNone/>
            </a:pPr>
            <a:r>
              <a:rPr lang="en-US" sz="4000" dirty="0"/>
              <a:t>Song Zhang (Project co-lead) </a:t>
            </a:r>
          </a:p>
          <a:p>
            <a:pPr marL="0" indent="0" algn="ctr">
              <a:buNone/>
            </a:pPr>
            <a:r>
              <a:rPr lang="en-US" sz="4000" dirty="0"/>
              <a:t>Eric Borton</a:t>
            </a:r>
          </a:p>
          <a:p>
            <a:pPr marL="0" indent="0" algn="ctr">
              <a:buNone/>
            </a:pPr>
            <a:r>
              <a:rPr lang="en-US" sz="4000" dirty="0"/>
              <a:t>Amy E. Hughes</a:t>
            </a:r>
          </a:p>
          <a:p>
            <a:pPr marL="0" indent="0" algn="ctr">
              <a:buNone/>
            </a:pPr>
            <a:r>
              <a:rPr lang="en-US" sz="4000" dirty="0"/>
              <a:t>Danyi Xiong</a:t>
            </a:r>
          </a:p>
          <a:p>
            <a:pPr marL="0" indent="0" algn="ctr">
              <a:buNone/>
            </a:pPr>
            <a:r>
              <a:rPr lang="en-US" sz="4000" dirty="0"/>
              <a:t>Celette </a:t>
            </a:r>
            <a:r>
              <a:rPr lang="en-US" sz="4000" dirty="0" err="1"/>
              <a:t>Sugg</a:t>
            </a:r>
            <a:r>
              <a:rPr lang="en-US" sz="4000" dirty="0"/>
              <a:t> Skinner</a:t>
            </a:r>
          </a:p>
          <a:p>
            <a:pPr marL="0" indent="0" algn="ctr">
              <a:buNone/>
            </a:pPr>
            <a:endParaRPr lang="en-US" sz="4000" dirty="0"/>
          </a:p>
          <a:p>
            <a:pPr marL="0" indent="0" algn="ctr">
              <a:buNone/>
            </a:pPr>
            <a:r>
              <a:rPr lang="en-US" sz="4000" b="1" dirty="0"/>
              <a:t>Kaiser Permanente Washington Health Research Institute</a:t>
            </a:r>
          </a:p>
          <a:p>
            <a:pPr marL="0" indent="0" algn="ctr">
              <a:buNone/>
            </a:pPr>
            <a:r>
              <a:rPr lang="en-US" sz="4000" dirty="0"/>
              <a:t>Aruna Kamineni  </a:t>
            </a:r>
          </a:p>
          <a:p>
            <a:pPr marL="0" indent="0" algn="ctr">
              <a:buNone/>
            </a:pPr>
            <a:r>
              <a:rPr lang="en-US" sz="4000" dirty="0"/>
              <a:t>Jessica Chubak</a:t>
            </a:r>
          </a:p>
          <a:p>
            <a:pPr marL="0" indent="0" algn="ctr">
              <a:buNone/>
            </a:pPr>
            <a:r>
              <a:rPr lang="en-US" sz="4000" dirty="0"/>
              <a:t>Al Derus</a:t>
            </a:r>
          </a:p>
          <a:p>
            <a:pPr marL="0" indent="0" algn="ctr">
              <a:buNone/>
            </a:pPr>
            <a:endParaRPr lang="en-US" sz="4000" dirty="0"/>
          </a:p>
          <a:p>
            <a:pPr marL="0" indent="0" algn="ctr">
              <a:buNone/>
            </a:pPr>
            <a:r>
              <a:rPr lang="en-US" sz="4000" dirty="0"/>
              <a:t> </a:t>
            </a:r>
            <a:r>
              <a:rPr lang="en-US" sz="4000" b="1" dirty="0"/>
              <a:t>Harvard</a:t>
            </a:r>
          </a:p>
          <a:p>
            <a:pPr marL="0" indent="0" algn="ctr">
              <a:buNone/>
            </a:pPr>
            <a:r>
              <a:rPr lang="en-US" sz="4000" dirty="0"/>
              <a:t>Jennifer S. Haas</a:t>
            </a:r>
          </a:p>
          <a:p>
            <a:pPr marL="0" indent="0" algn="ctr">
              <a:buNone/>
            </a:pPr>
            <a:r>
              <a:rPr lang="en-US" sz="4000" dirty="0"/>
              <a:t>David Cheng</a:t>
            </a:r>
          </a:p>
          <a:p>
            <a:pPr marL="0" indent="0" algn="ctr">
              <a:buNone/>
            </a:pPr>
            <a:endParaRPr lang="en-US" sz="4000" dirty="0"/>
          </a:p>
          <a:p>
            <a:pPr marL="0" indent="0" algn="ctr">
              <a:buNone/>
            </a:pPr>
            <a:r>
              <a:rPr lang="en-US" sz="4000" b="1" dirty="0"/>
              <a:t>National Cancer Institute</a:t>
            </a:r>
          </a:p>
          <a:p>
            <a:pPr marL="0" indent="0" algn="ctr">
              <a:buNone/>
            </a:pPr>
            <a:r>
              <a:rPr lang="en-US" sz="4000" dirty="0"/>
              <a:t>Sarah </a:t>
            </a:r>
            <a:r>
              <a:rPr lang="en-US" sz="4000" dirty="0" err="1"/>
              <a:t>Kobrin</a:t>
            </a:r>
            <a:endParaRPr lang="en-US" sz="4000" dirty="0"/>
          </a:p>
          <a:p>
            <a:endParaRPr lang="en-US" dirty="0"/>
          </a:p>
        </p:txBody>
      </p:sp>
      <p:sp>
        <p:nvSpPr>
          <p:cNvPr id="5" name="Content Placeholder 4"/>
          <p:cNvSpPr>
            <a:spLocks noGrp="1"/>
          </p:cNvSpPr>
          <p:nvPr>
            <p:ph sz="half" idx="2"/>
          </p:nvPr>
        </p:nvSpPr>
        <p:spPr>
          <a:xfrm>
            <a:off x="6172200" y="1825625"/>
            <a:ext cx="5181600" cy="4331335"/>
          </a:xfrm>
        </p:spPr>
        <p:txBody>
          <a:bodyPr>
            <a:noAutofit/>
          </a:bodyPr>
          <a:lstStyle/>
          <a:p>
            <a:pPr marL="0" indent="0" algn="ctr">
              <a:buNone/>
            </a:pPr>
            <a:r>
              <a:rPr lang="en-US" sz="1800" b="1" dirty="0"/>
              <a:t>All PROSPR METRICS co-investigators &amp; staff</a:t>
            </a:r>
          </a:p>
          <a:p>
            <a:pPr algn="ctr"/>
            <a:endParaRPr lang="en-US" sz="1800" b="1" dirty="0"/>
          </a:p>
          <a:p>
            <a:pPr marL="0" indent="0" algn="ctr">
              <a:buNone/>
            </a:pPr>
            <a:r>
              <a:rPr lang="en-US" sz="1800" b="1" dirty="0"/>
              <a:t>National Cancer Institute </a:t>
            </a:r>
            <a:r>
              <a:rPr lang="en-US" sz="1800" b="1" dirty="0">
                <a:solidFill>
                  <a:schemeClr val="tx1"/>
                </a:solidFill>
              </a:rPr>
              <a:t>UM1CA221940 </a:t>
            </a:r>
          </a:p>
          <a:p>
            <a:pPr marL="274320" lvl="1" indent="0" algn="ctr">
              <a:buNone/>
            </a:pPr>
            <a:r>
              <a:rPr lang="en-US" sz="1800" dirty="0">
                <a:solidFill>
                  <a:schemeClr val="tx1"/>
                </a:solidFill>
              </a:rPr>
              <a:t>MPIs: </a:t>
            </a:r>
          </a:p>
          <a:p>
            <a:pPr marL="274320" lvl="1" indent="0" algn="ctr">
              <a:buNone/>
            </a:pPr>
            <a:r>
              <a:rPr lang="en-US" sz="1800" dirty="0">
                <a:solidFill>
                  <a:schemeClr val="tx1"/>
                </a:solidFill>
              </a:rPr>
              <a:t>Jasmin </a:t>
            </a:r>
            <a:r>
              <a:rPr lang="en-US" sz="1800" dirty="0" err="1">
                <a:solidFill>
                  <a:schemeClr val="tx1"/>
                </a:solidFill>
              </a:rPr>
              <a:t>Tiro</a:t>
            </a:r>
            <a:r>
              <a:rPr lang="en-US" sz="1800" dirty="0">
                <a:solidFill>
                  <a:schemeClr val="tx1"/>
                </a:solidFill>
              </a:rPr>
              <a:t> </a:t>
            </a:r>
          </a:p>
          <a:p>
            <a:pPr marL="274320" lvl="1" indent="0" algn="ctr">
              <a:buNone/>
            </a:pPr>
            <a:r>
              <a:rPr lang="en-US" sz="1800" dirty="0">
                <a:solidFill>
                  <a:schemeClr val="tx1"/>
                </a:solidFill>
              </a:rPr>
              <a:t>Jennifer Haas</a:t>
            </a:r>
          </a:p>
          <a:p>
            <a:pPr marL="274320" lvl="1" indent="0" algn="ctr">
              <a:buNone/>
            </a:pPr>
            <a:r>
              <a:rPr lang="en-US" sz="1800" dirty="0">
                <a:solidFill>
                  <a:schemeClr val="tx1"/>
                </a:solidFill>
              </a:rPr>
              <a:t>Aruna Kamineni</a:t>
            </a:r>
          </a:p>
          <a:p>
            <a:pPr marL="274320" lvl="1" indent="0" algn="ctr">
              <a:buNone/>
            </a:pPr>
            <a:r>
              <a:rPr lang="en-US" sz="1800" dirty="0">
                <a:solidFill>
                  <a:schemeClr val="tx1"/>
                </a:solidFill>
              </a:rPr>
              <a:t>Celette </a:t>
            </a:r>
            <a:r>
              <a:rPr lang="en-US" sz="1800" dirty="0" err="1">
                <a:solidFill>
                  <a:schemeClr val="tx1"/>
                </a:solidFill>
              </a:rPr>
              <a:t>Sugg</a:t>
            </a:r>
            <a:r>
              <a:rPr lang="en-US" sz="1800" dirty="0">
                <a:solidFill>
                  <a:schemeClr val="tx1"/>
                </a:solidFill>
              </a:rPr>
              <a:t> Skinner</a:t>
            </a:r>
          </a:p>
          <a:p>
            <a:pPr marL="274320" lvl="1" indent="0" algn="ctr">
              <a:buNone/>
            </a:pPr>
            <a:endParaRPr lang="en-US" sz="1800" dirty="0">
              <a:solidFill>
                <a:schemeClr val="tx1"/>
              </a:solidFill>
            </a:endParaRPr>
          </a:p>
          <a:p>
            <a:pPr marL="0" lvl="1" indent="0" algn="ctr">
              <a:buNone/>
            </a:pPr>
            <a:r>
              <a:rPr lang="en-US" sz="1800" b="1" dirty="0">
                <a:solidFill>
                  <a:schemeClr val="tx1"/>
                </a:solidFill>
              </a:rPr>
              <a:t>Images</a:t>
            </a:r>
          </a:p>
          <a:p>
            <a:pPr marL="274320" lvl="1" indent="0" algn="ctr">
              <a:buNone/>
            </a:pPr>
            <a:r>
              <a:rPr lang="en-US" sz="1400" dirty="0">
                <a:solidFill>
                  <a:schemeClr val="tx1"/>
                </a:solidFill>
              </a:rPr>
              <a:t>From Noun Project (Doctor by Wilson Joseph, Map by </a:t>
            </a:r>
            <a:r>
              <a:rPr lang="en-US" sz="1400" dirty="0" err="1">
                <a:solidFill>
                  <a:schemeClr val="tx1"/>
                </a:solidFill>
              </a:rPr>
              <a:t>hafiudin</a:t>
            </a:r>
            <a:r>
              <a:rPr lang="en-US" sz="1400" dirty="0">
                <a:solidFill>
                  <a:schemeClr val="tx1"/>
                </a:solidFill>
              </a:rPr>
              <a:t>, Hospital by </a:t>
            </a:r>
            <a:r>
              <a:rPr lang="en-US" sz="1400" dirty="0" err="1">
                <a:solidFill>
                  <a:schemeClr val="tx1"/>
                </a:solidFill>
              </a:rPr>
              <a:t>ibrandify</a:t>
            </a:r>
            <a:r>
              <a:rPr lang="en-US" sz="1400" dirty="0">
                <a:solidFill>
                  <a:schemeClr val="tx1"/>
                </a:solidFill>
              </a:rPr>
              <a:t>, People by TS Graphics)</a:t>
            </a:r>
          </a:p>
        </p:txBody>
      </p:sp>
    </p:spTree>
    <p:extLst>
      <p:ext uri="{BB962C8B-B14F-4D97-AF65-F5344CB8AC3E}">
        <p14:creationId xmlns:p14="http://schemas.microsoft.com/office/powerpoint/2010/main" val="1097244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4274288" y="2239767"/>
            <a:ext cx="7517219" cy="1068598"/>
          </a:xfrm>
          <a:noFill/>
        </p:spPr>
        <p:txBody>
          <a:bodyPr/>
          <a:lstStyle/>
          <a:p>
            <a:pPr>
              <a:tabLst>
                <a:tab pos="2405063" algn="l"/>
              </a:tabLst>
            </a:pPr>
            <a:r>
              <a:rPr lang="en-US" sz="4800" b="0" i="1" dirty="0"/>
              <a:t>Case Study 3: </a:t>
            </a:r>
            <a:br>
              <a:rPr lang="en-US" sz="4800" b="0" i="1" dirty="0"/>
            </a:br>
            <a:r>
              <a:rPr lang="en-US" sz="4800" b="0" i="1" dirty="0"/>
              <a:t>Exemplary Case Studies of MLI Research </a:t>
            </a:r>
            <a:br>
              <a:rPr lang="en-US" dirty="0"/>
            </a:br>
            <a:br>
              <a:rPr lang="en-US" dirty="0"/>
            </a:br>
            <a:br>
              <a:rPr lang="en-US" dirty="0"/>
            </a:br>
            <a:br>
              <a:rPr lang="en-US" dirty="0"/>
            </a:br>
            <a:endParaRPr lang="en-US" sz="2800" dirty="0"/>
          </a:p>
        </p:txBody>
      </p:sp>
      <p:sp>
        <p:nvSpPr>
          <p:cNvPr id="8" name="Rectangle 7">
            <a:extLst>
              <a:ext uri="{FF2B5EF4-FFF2-40B4-BE49-F238E27FC236}">
                <a16:creationId xmlns:a16="http://schemas.microsoft.com/office/drawing/2014/main" id="{FA4F9328-E5D7-4EB8-BD80-0CB8879990AC}"/>
              </a:ext>
            </a:extLst>
          </p:cNvPr>
          <p:cNvSpPr/>
          <p:nvPr/>
        </p:nvSpPr>
        <p:spPr>
          <a:xfrm>
            <a:off x="1567033" y="4186870"/>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Martin Charns, Ph.D.</a:t>
            </a:r>
          </a:p>
          <a:p>
            <a:pPr algn="ctr"/>
            <a:r>
              <a:rPr lang="en-US" dirty="0"/>
              <a:t>Boston University</a:t>
            </a:r>
          </a:p>
        </p:txBody>
      </p:sp>
      <p:pic>
        <p:nvPicPr>
          <p:cNvPr id="15" name="Picture 14">
            <a:extLst>
              <a:ext uri="{FF2B5EF4-FFF2-40B4-BE49-F238E27FC236}">
                <a16:creationId xmlns:a16="http://schemas.microsoft.com/office/drawing/2014/main" id="{0EF8E783-65A7-4B80-AD2E-83157D12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641" y="2239767"/>
            <a:ext cx="1859623" cy="1836442"/>
          </a:xfrm>
          <a:prstGeom prst="rect">
            <a:avLst/>
          </a:prstGeom>
          <a:ln w="9525">
            <a:solidFill>
              <a:schemeClr val="bg2">
                <a:lumMod val="90000"/>
              </a:schemeClr>
            </a:solidFill>
          </a:ln>
        </p:spPr>
      </p:pic>
    </p:spTree>
    <p:extLst>
      <p:ext uri="{BB962C8B-B14F-4D97-AF65-F5344CB8AC3E}">
        <p14:creationId xmlns:p14="http://schemas.microsoft.com/office/powerpoint/2010/main" val="2161234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74217C31-FC04-4C58-8516-FF8F1387FCC1}"/>
              </a:ext>
            </a:extLst>
          </p:cNvPr>
          <p:cNvSpPr/>
          <p:nvPr/>
        </p:nvSpPr>
        <p:spPr>
          <a:xfrm>
            <a:off x="2697856" y="88210"/>
            <a:ext cx="7915419" cy="6670843"/>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109BD42-3AF7-4D19-BD29-41013D8892ED}"/>
              </a:ext>
            </a:extLst>
          </p:cNvPr>
          <p:cNvSpPr txBox="1"/>
          <p:nvPr/>
        </p:nvSpPr>
        <p:spPr>
          <a:xfrm>
            <a:off x="4990671" y="77694"/>
            <a:ext cx="3313357" cy="369332"/>
          </a:xfrm>
          <a:prstGeom prst="rect">
            <a:avLst/>
          </a:prstGeom>
          <a:noFill/>
        </p:spPr>
        <p:txBody>
          <a:bodyPr wrap="square" rtlCol="0">
            <a:spAutoFit/>
          </a:bodyPr>
          <a:lstStyle/>
          <a:p>
            <a:pPr algn="ctr"/>
            <a:r>
              <a:rPr lang="en-US" b="1" dirty="0"/>
              <a:t>VA Lean Multi-Level Intervention</a:t>
            </a:r>
          </a:p>
        </p:txBody>
      </p:sp>
      <p:sp>
        <p:nvSpPr>
          <p:cNvPr id="73" name="Rectangle 72"/>
          <p:cNvSpPr/>
          <p:nvPr/>
        </p:nvSpPr>
        <p:spPr>
          <a:xfrm>
            <a:off x="6268665" y="884194"/>
            <a:ext cx="960599" cy="7466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Alignment Across the Organization</a:t>
            </a:r>
          </a:p>
        </p:txBody>
      </p:sp>
      <p:cxnSp>
        <p:nvCxnSpPr>
          <p:cNvPr id="84" name="Straight Arrow Connector 83"/>
          <p:cNvCxnSpPr>
            <a:cxnSpLocks/>
            <a:stCxn id="65" idx="3"/>
            <a:endCxn id="71" idx="1"/>
          </p:cNvCxnSpPr>
          <p:nvPr/>
        </p:nvCxnSpPr>
        <p:spPr>
          <a:xfrm>
            <a:off x="4746852" y="3553335"/>
            <a:ext cx="1523048" cy="857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72" idx="0"/>
          </p:cNvCxnSpPr>
          <p:nvPr/>
        </p:nvCxnSpPr>
        <p:spPr>
          <a:xfrm flipH="1" flipV="1">
            <a:off x="6742500" y="4755208"/>
            <a:ext cx="6464" cy="378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cxnSpLocks/>
          </p:cNvCxnSpPr>
          <p:nvPr/>
        </p:nvCxnSpPr>
        <p:spPr>
          <a:xfrm>
            <a:off x="8996359" y="3960826"/>
            <a:ext cx="1" cy="4603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cxnSpLocks/>
            <a:stCxn id="58" idx="2"/>
            <a:endCxn id="64" idx="0"/>
          </p:cNvCxnSpPr>
          <p:nvPr/>
        </p:nvCxnSpPr>
        <p:spPr>
          <a:xfrm flipH="1">
            <a:off x="8996361" y="2751362"/>
            <a:ext cx="6686" cy="448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cxnSpLocks/>
            <a:stCxn id="59" idx="2"/>
            <a:endCxn id="65" idx="0"/>
          </p:cNvCxnSpPr>
          <p:nvPr/>
        </p:nvCxnSpPr>
        <p:spPr>
          <a:xfrm>
            <a:off x="4260992" y="2759721"/>
            <a:ext cx="5561" cy="420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cxnSpLocks/>
            <a:stCxn id="66" idx="0"/>
            <a:endCxn id="65" idx="2"/>
          </p:cNvCxnSpPr>
          <p:nvPr/>
        </p:nvCxnSpPr>
        <p:spPr>
          <a:xfrm flipV="1">
            <a:off x="4266552" y="3926645"/>
            <a:ext cx="1" cy="485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cxnSpLocks/>
            <a:stCxn id="66" idx="3"/>
          </p:cNvCxnSpPr>
          <p:nvPr/>
        </p:nvCxnSpPr>
        <p:spPr>
          <a:xfrm flipV="1">
            <a:off x="4746851" y="4643580"/>
            <a:ext cx="1516011" cy="141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cxnSpLocks/>
            <a:stCxn id="62" idx="1"/>
          </p:cNvCxnSpPr>
          <p:nvPr/>
        </p:nvCxnSpPr>
        <p:spPr>
          <a:xfrm flipH="1" flipV="1">
            <a:off x="7203341" y="4735261"/>
            <a:ext cx="1286440" cy="1177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cxnSpLocks/>
            <a:stCxn id="71" idx="3"/>
            <a:endCxn id="63" idx="1"/>
          </p:cNvCxnSpPr>
          <p:nvPr/>
        </p:nvCxnSpPr>
        <p:spPr>
          <a:xfrm>
            <a:off x="7230499" y="4411292"/>
            <a:ext cx="1261017" cy="401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cxnSpLocks/>
            <a:stCxn id="70" idx="3"/>
          </p:cNvCxnSpPr>
          <p:nvPr/>
        </p:nvCxnSpPr>
        <p:spPr>
          <a:xfrm>
            <a:off x="7226789" y="3277027"/>
            <a:ext cx="1275328" cy="168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a:endCxn id="58" idx="1"/>
          </p:cNvCxnSpPr>
          <p:nvPr/>
        </p:nvCxnSpPr>
        <p:spPr>
          <a:xfrm>
            <a:off x="7201065" y="1191275"/>
            <a:ext cx="1321682" cy="1186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7DAB3ED-DB6E-47E7-91FA-5B34CCE991E9}"/>
              </a:ext>
            </a:extLst>
          </p:cNvPr>
          <p:cNvCxnSpPr>
            <a:cxnSpLocks/>
            <a:stCxn id="67" idx="3"/>
          </p:cNvCxnSpPr>
          <p:nvPr/>
        </p:nvCxnSpPr>
        <p:spPr>
          <a:xfrm flipV="1">
            <a:off x="4729316" y="4735260"/>
            <a:ext cx="1583904" cy="11778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2B9957-4C7D-487E-8969-FF20342D9075}"/>
              </a:ext>
            </a:extLst>
          </p:cNvPr>
          <p:cNvCxnSpPr>
            <a:cxnSpLocks/>
          </p:cNvCxnSpPr>
          <p:nvPr/>
        </p:nvCxnSpPr>
        <p:spPr>
          <a:xfrm flipV="1">
            <a:off x="4751941" y="1059066"/>
            <a:ext cx="1503776" cy="1080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0F0D03-507F-4C87-970B-F3CC4F7B6CEE}"/>
              </a:ext>
            </a:extLst>
          </p:cNvPr>
          <p:cNvCxnSpPr>
            <a:cxnSpLocks/>
            <a:stCxn id="59" idx="3"/>
          </p:cNvCxnSpPr>
          <p:nvPr/>
        </p:nvCxnSpPr>
        <p:spPr>
          <a:xfrm flipV="1">
            <a:off x="4741291" y="2038945"/>
            <a:ext cx="1514426" cy="347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83E0C2B-B1EF-48B7-AB3D-961A9831D9F4}"/>
              </a:ext>
            </a:extLst>
          </p:cNvPr>
          <p:cNvCxnSpPr>
            <a:cxnSpLocks/>
          </p:cNvCxnSpPr>
          <p:nvPr/>
        </p:nvCxnSpPr>
        <p:spPr>
          <a:xfrm>
            <a:off x="4583689" y="2751362"/>
            <a:ext cx="1913831" cy="1300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09890-9DD1-420A-89B8-F2960FBC4A58}"/>
              </a:ext>
            </a:extLst>
          </p:cNvPr>
          <p:cNvCxnSpPr>
            <a:cxnSpLocks/>
          </p:cNvCxnSpPr>
          <p:nvPr/>
        </p:nvCxnSpPr>
        <p:spPr>
          <a:xfrm>
            <a:off x="3295104" y="2385160"/>
            <a:ext cx="22425" cy="3393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9E761C-0BCC-4BC7-9E83-0181BF4B63CD}"/>
              </a:ext>
            </a:extLst>
          </p:cNvPr>
          <p:cNvCxnSpPr>
            <a:cxnSpLocks/>
            <a:endCxn id="59" idx="1"/>
          </p:cNvCxnSpPr>
          <p:nvPr/>
        </p:nvCxnSpPr>
        <p:spPr>
          <a:xfrm>
            <a:off x="3317528" y="2385160"/>
            <a:ext cx="463164" cy="1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359D7DE-4F81-4FD4-BD12-21920214CBBA}"/>
              </a:ext>
            </a:extLst>
          </p:cNvPr>
          <p:cNvCxnSpPr>
            <a:cxnSpLocks/>
          </p:cNvCxnSpPr>
          <p:nvPr/>
        </p:nvCxnSpPr>
        <p:spPr>
          <a:xfrm>
            <a:off x="3318204" y="5778956"/>
            <a:ext cx="4624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1C59D4E-28E8-45B7-B46B-2F31E06C16DB}"/>
              </a:ext>
            </a:extLst>
          </p:cNvPr>
          <p:cNvCxnSpPr>
            <a:cxnSpLocks/>
          </p:cNvCxnSpPr>
          <p:nvPr/>
        </p:nvCxnSpPr>
        <p:spPr>
          <a:xfrm flipV="1">
            <a:off x="7201065" y="3732174"/>
            <a:ext cx="1288716" cy="4323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a:off x="7203340" y="3625917"/>
            <a:ext cx="1286441" cy="1013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C787D0C-829E-4A5C-AE1A-6B3B07C51454}"/>
              </a:ext>
            </a:extLst>
          </p:cNvPr>
          <p:cNvCxnSpPr>
            <a:cxnSpLocks/>
          </p:cNvCxnSpPr>
          <p:nvPr/>
        </p:nvCxnSpPr>
        <p:spPr>
          <a:xfrm>
            <a:off x="5950223" y="3987483"/>
            <a:ext cx="332635" cy="203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a:off x="7239036" y="1513256"/>
            <a:ext cx="1408911" cy="1672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4336427" y="741832"/>
            <a:ext cx="16795" cy="1262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V="1">
            <a:off x="4336887" y="711595"/>
            <a:ext cx="5488790" cy="31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9817280" y="711595"/>
            <a:ext cx="0" cy="2672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H="1">
            <a:off x="9450381" y="3375435"/>
            <a:ext cx="3668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flipV="1">
            <a:off x="4741294" y="2543775"/>
            <a:ext cx="1525859" cy="5235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9483346" y="3625917"/>
            <a:ext cx="3339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817280" y="3616934"/>
            <a:ext cx="0" cy="2162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H="1">
            <a:off x="9437702" y="5778956"/>
            <a:ext cx="3669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56" idx="3"/>
          </p:cNvCxnSpPr>
          <p:nvPr/>
        </p:nvCxnSpPr>
        <p:spPr>
          <a:xfrm>
            <a:off x="7220987" y="2227371"/>
            <a:ext cx="1290737" cy="10896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4729316" y="6258963"/>
            <a:ext cx="376046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9279E15-15AB-4254-AC69-25AED2F204D5}"/>
              </a:ext>
            </a:extLst>
          </p:cNvPr>
          <p:cNvSpPr/>
          <p:nvPr/>
        </p:nvSpPr>
        <p:spPr>
          <a:xfrm>
            <a:off x="6260388" y="1854061"/>
            <a:ext cx="960599" cy="7466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Integration across Internal Boundaries</a:t>
            </a:r>
          </a:p>
        </p:txBody>
      </p:sp>
      <p:sp>
        <p:nvSpPr>
          <p:cNvPr id="58" name="Rectangle 57">
            <a:extLst>
              <a:ext uri="{FF2B5EF4-FFF2-40B4-BE49-F238E27FC236}">
                <a16:creationId xmlns:a16="http://schemas.microsoft.com/office/drawing/2014/main" id="{25A5EB06-737F-47BE-8B2E-CB3863683459}"/>
              </a:ext>
            </a:extLst>
          </p:cNvPr>
          <p:cNvSpPr/>
          <p:nvPr/>
        </p:nvSpPr>
        <p:spPr>
          <a:xfrm>
            <a:off x="8522747" y="2004742"/>
            <a:ext cx="960599" cy="7466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Informed Decision Making</a:t>
            </a:r>
          </a:p>
        </p:txBody>
      </p:sp>
      <p:sp>
        <p:nvSpPr>
          <p:cNvPr id="59" name="Rectangle 58">
            <a:extLst>
              <a:ext uri="{FF2B5EF4-FFF2-40B4-BE49-F238E27FC236}">
                <a16:creationId xmlns:a16="http://schemas.microsoft.com/office/drawing/2014/main" id="{4A1FDBEB-A35B-452C-B458-84045D39FC75}"/>
              </a:ext>
            </a:extLst>
          </p:cNvPr>
          <p:cNvSpPr/>
          <p:nvPr/>
        </p:nvSpPr>
        <p:spPr>
          <a:xfrm>
            <a:off x="3780692" y="2013101"/>
            <a:ext cx="960599" cy="7466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Leadership Commitment to Quality</a:t>
            </a:r>
          </a:p>
        </p:txBody>
      </p:sp>
      <p:sp>
        <p:nvSpPr>
          <p:cNvPr id="62" name="Rectangle 61">
            <a:extLst>
              <a:ext uri="{FF2B5EF4-FFF2-40B4-BE49-F238E27FC236}">
                <a16:creationId xmlns:a16="http://schemas.microsoft.com/office/drawing/2014/main" id="{5E1549C3-0C0C-47E9-8D5F-63F32020E172}"/>
              </a:ext>
            </a:extLst>
          </p:cNvPr>
          <p:cNvSpPr/>
          <p:nvPr/>
        </p:nvSpPr>
        <p:spPr>
          <a:xfrm>
            <a:off x="8489781" y="5539811"/>
            <a:ext cx="960599" cy="7466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Communication</a:t>
            </a:r>
          </a:p>
        </p:txBody>
      </p:sp>
      <p:sp>
        <p:nvSpPr>
          <p:cNvPr id="63" name="Rectangle 62">
            <a:extLst>
              <a:ext uri="{FF2B5EF4-FFF2-40B4-BE49-F238E27FC236}">
                <a16:creationId xmlns:a16="http://schemas.microsoft.com/office/drawing/2014/main" id="{487E4E09-F87D-4C97-B24F-BE7EACB8ACF0}"/>
              </a:ext>
            </a:extLst>
          </p:cNvPr>
          <p:cNvSpPr/>
          <p:nvPr/>
        </p:nvSpPr>
        <p:spPr>
          <a:xfrm>
            <a:off x="8491516" y="4439898"/>
            <a:ext cx="960599" cy="7466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Capability Development</a:t>
            </a:r>
          </a:p>
        </p:txBody>
      </p:sp>
      <p:sp>
        <p:nvSpPr>
          <p:cNvPr id="64" name="Rectangle 63">
            <a:extLst>
              <a:ext uri="{FF2B5EF4-FFF2-40B4-BE49-F238E27FC236}">
                <a16:creationId xmlns:a16="http://schemas.microsoft.com/office/drawing/2014/main" id="{08E01E6D-FEFA-4C4F-BCA9-7BCD69ACE224}"/>
              </a:ext>
            </a:extLst>
          </p:cNvPr>
          <p:cNvSpPr/>
          <p:nvPr/>
        </p:nvSpPr>
        <p:spPr>
          <a:xfrm>
            <a:off x="8516061" y="3199847"/>
            <a:ext cx="960599" cy="74662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Improvement Initiatives</a:t>
            </a:r>
          </a:p>
        </p:txBody>
      </p:sp>
      <p:sp>
        <p:nvSpPr>
          <p:cNvPr id="65" name="Rectangle 64">
            <a:extLst>
              <a:ext uri="{FF2B5EF4-FFF2-40B4-BE49-F238E27FC236}">
                <a16:creationId xmlns:a16="http://schemas.microsoft.com/office/drawing/2014/main" id="{7753D58C-744C-40C1-9D88-22935D2CD91C}"/>
              </a:ext>
            </a:extLst>
          </p:cNvPr>
          <p:cNvSpPr/>
          <p:nvPr/>
        </p:nvSpPr>
        <p:spPr>
          <a:xfrm>
            <a:off x="3786253" y="3180025"/>
            <a:ext cx="960599" cy="7466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Impetus to Transform</a:t>
            </a:r>
          </a:p>
        </p:txBody>
      </p:sp>
      <p:sp>
        <p:nvSpPr>
          <p:cNvPr id="66" name="Rectangle 65">
            <a:extLst>
              <a:ext uri="{FF2B5EF4-FFF2-40B4-BE49-F238E27FC236}">
                <a16:creationId xmlns:a16="http://schemas.microsoft.com/office/drawing/2014/main" id="{8FAC4E2D-8DC7-439E-A919-79CE0E748A2D}"/>
              </a:ext>
            </a:extLst>
          </p:cNvPr>
          <p:cNvSpPr/>
          <p:nvPr/>
        </p:nvSpPr>
        <p:spPr>
          <a:xfrm>
            <a:off x="3786252" y="4411703"/>
            <a:ext cx="960599" cy="7466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Veteran Engagement</a:t>
            </a:r>
          </a:p>
        </p:txBody>
      </p:sp>
      <p:sp>
        <p:nvSpPr>
          <p:cNvPr id="67" name="Rectangle 66">
            <a:extLst>
              <a:ext uri="{FF2B5EF4-FFF2-40B4-BE49-F238E27FC236}">
                <a16:creationId xmlns:a16="http://schemas.microsoft.com/office/drawing/2014/main" id="{F74AB65C-4A3E-4C47-9AC7-E4AE8DE37A5F}"/>
              </a:ext>
            </a:extLst>
          </p:cNvPr>
          <p:cNvSpPr/>
          <p:nvPr/>
        </p:nvSpPr>
        <p:spPr>
          <a:xfrm>
            <a:off x="3768717" y="5539811"/>
            <a:ext cx="960599" cy="7466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Organization Culture</a:t>
            </a:r>
          </a:p>
        </p:txBody>
      </p:sp>
      <p:cxnSp>
        <p:nvCxnSpPr>
          <p:cNvPr id="108" name="Straight Connector 107">
            <a:extLst>
              <a:ext uri="{FF2B5EF4-FFF2-40B4-BE49-F238E27FC236}">
                <a16:creationId xmlns:a16="http://schemas.microsoft.com/office/drawing/2014/main" id="{66061E95-CD42-4ADD-A232-5000D9663298}"/>
              </a:ext>
            </a:extLst>
          </p:cNvPr>
          <p:cNvCxnSpPr>
            <a:cxnSpLocks/>
          </p:cNvCxnSpPr>
          <p:nvPr/>
        </p:nvCxnSpPr>
        <p:spPr>
          <a:xfrm>
            <a:off x="5958136" y="2419823"/>
            <a:ext cx="0" cy="1574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F1FF91-E647-4858-86F2-AB54FCDA8B77}"/>
              </a:ext>
            </a:extLst>
          </p:cNvPr>
          <p:cNvCxnSpPr>
            <a:cxnSpLocks/>
          </p:cNvCxnSpPr>
          <p:nvPr/>
        </p:nvCxnSpPr>
        <p:spPr>
          <a:xfrm>
            <a:off x="5958136" y="2418799"/>
            <a:ext cx="297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138448" y="634314"/>
            <a:ext cx="0" cy="1359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138448" y="576649"/>
            <a:ext cx="5829336" cy="57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967784" y="576649"/>
            <a:ext cx="0" cy="5432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9428828" y="6005242"/>
            <a:ext cx="538956" cy="4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40810D8-7AAE-40D4-9D05-37AA455B3BAF}"/>
              </a:ext>
            </a:extLst>
          </p:cNvPr>
          <p:cNvCxnSpPr>
            <a:cxnSpLocks/>
          </p:cNvCxnSpPr>
          <p:nvPr/>
        </p:nvCxnSpPr>
        <p:spPr>
          <a:xfrm flipH="1">
            <a:off x="7149955" y="2400053"/>
            <a:ext cx="1393266" cy="1640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25A5EB06-737F-47BE-8B2E-CB3863683459}"/>
              </a:ext>
            </a:extLst>
          </p:cNvPr>
          <p:cNvSpPr/>
          <p:nvPr/>
        </p:nvSpPr>
        <p:spPr>
          <a:xfrm>
            <a:off x="6266190" y="2903717"/>
            <a:ext cx="960599" cy="7466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of Experts (Sensei)</a:t>
            </a:r>
          </a:p>
        </p:txBody>
      </p:sp>
      <p:sp>
        <p:nvSpPr>
          <p:cNvPr id="71" name="Rectangle 70">
            <a:extLst>
              <a:ext uri="{FF2B5EF4-FFF2-40B4-BE49-F238E27FC236}">
                <a16:creationId xmlns:a16="http://schemas.microsoft.com/office/drawing/2014/main" id="{25A5EB06-737F-47BE-8B2E-CB3863683459}"/>
              </a:ext>
            </a:extLst>
          </p:cNvPr>
          <p:cNvSpPr/>
          <p:nvPr/>
        </p:nvSpPr>
        <p:spPr>
          <a:xfrm>
            <a:off x="6269900" y="4037982"/>
            <a:ext cx="960599" cy="7466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Staff </a:t>
            </a:r>
            <a:r>
              <a:rPr lang="en-US" sz="1100" dirty="0">
                <a:solidFill>
                  <a:schemeClr val="bg1"/>
                </a:solidFill>
              </a:rPr>
              <a:t>Engagement</a:t>
            </a:r>
          </a:p>
        </p:txBody>
      </p:sp>
      <p:sp>
        <p:nvSpPr>
          <p:cNvPr id="72" name="Rectangle 71">
            <a:extLst>
              <a:ext uri="{FF2B5EF4-FFF2-40B4-BE49-F238E27FC236}">
                <a16:creationId xmlns:a16="http://schemas.microsoft.com/office/drawing/2014/main" id="{25A5EB06-737F-47BE-8B2E-CB3863683459}"/>
              </a:ext>
            </a:extLst>
          </p:cNvPr>
          <p:cNvSpPr/>
          <p:nvPr/>
        </p:nvSpPr>
        <p:spPr>
          <a:xfrm>
            <a:off x="6268664" y="5133775"/>
            <a:ext cx="960599" cy="7466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Staffing</a:t>
            </a:r>
          </a:p>
        </p:txBody>
      </p:sp>
      <p:sp>
        <p:nvSpPr>
          <p:cNvPr id="42" name="Rectangle 41"/>
          <p:cNvSpPr/>
          <p:nvPr/>
        </p:nvSpPr>
        <p:spPr>
          <a:xfrm>
            <a:off x="874950" y="3553335"/>
            <a:ext cx="1486716" cy="17764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76434" y="3634119"/>
            <a:ext cx="1452347" cy="369332"/>
          </a:xfrm>
          <a:prstGeom prst="rect">
            <a:avLst/>
          </a:prstGeom>
          <a:solidFill>
            <a:srgbClr val="7030A0"/>
          </a:solidFill>
        </p:spPr>
        <p:txBody>
          <a:bodyPr wrap="square" rtlCol="0">
            <a:spAutoFit/>
          </a:bodyPr>
          <a:lstStyle/>
          <a:p>
            <a:r>
              <a:rPr lang="en-US" dirty="0">
                <a:solidFill>
                  <a:schemeClr val="bg1"/>
                </a:solidFill>
              </a:rPr>
              <a:t>Organization</a:t>
            </a:r>
          </a:p>
        </p:txBody>
      </p:sp>
      <p:sp>
        <p:nvSpPr>
          <p:cNvPr id="45" name="TextBox 44"/>
          <p:cNvSpPr txBox="1"/>
          <p:nvPr/>
        </p:nvSpPr>
        <p:spPr>
          <a:xfrm>
            <a:off x="862573" y="4051888"/>
            <a:ext cx="1466208" cy="369332"/>
          </a:xfrm>
          <a:prstGeom prst="rect">
            <a:avLst/>
          </a:prstGeom>
          <a:solidFill>
            <a:srgbClr val="00B050"/>
          </a:solidFill>
        </p:spPr>
        <p:txBody>
          <a:bodyPr wrap="square" rtlCol="0">
            <a:spAutoFit/>
          </a:bodyPr>
          <a:lstStyle/>
          <a:p>
            <a:r>
              <a:rPr lang="en-US" dirty="0">
                <a:solidFill>
                  <a:schemeClr val="bg1"/>
                </a:solidFill>
              </a:rPr>
              <a:t>Service/VS</a:t>
            </a:r>
          </a:p>
        </p:txBody>
      </p:sp>
      <p:sp>
        <p:nvSpPr>
          <p:cNvPr id="81" name="TextBox 80"/>
          <p:cNvSpPr txBox="1"/>
          <p:nvPr/>
        </p:nvSpPr>
        <p:spPr>
          <a:xfrm>
            <a:off x="877140" y="4485337"/>
            <a:ext cx="1437074" cy="369332"/>
          </a:xfrm>
          <a:prstGeom prst="rect">
            <a:avLst/>
          </a:prstGeom>
          <a:solidFill>
            <a:srgbClr val="00B0F0"/>
          </a:solidFill>
        </p:spPr>
        <p:txBody>
          <a:bodyPr wrap="square" rtlCol="0">
            <a:spAutoFit/>
          </a:bodyPr>
          <a:lstStyle/>
          <a:p>
            <a:r>
              <a:rPr lang="en-US" dirty="0">
                <a:solidFill>
                  <a:schemeClr val="bg1"/>
                </a:solidFill>
              </a:rPr>
              <a:t>Individual</a:t>
            </a:r>
          </a:p>
        </p:txBody>
      </p:sp>
      <p:sp>
        <p:nvSpPr>
          <p:cNvPr id="82" name="TextBox 81"/>
          <p:cNvSpPr txBox="1"/>
          <p:nvPr/>
        </p:nvSpPr>
        <p:spPr>
          <a:xfrm>
            <a:off x="891707" y="4944318"/>
            <a:ext cx="1437074" cy="369332"/>
          </a:xfrm>
          <a:prstGeom prst="rect">
            <a:avLst/>
          </a:prstGeom>
          <a:solidFill>
            <a:srgbClr val="002060"/>
          </a:solidFill>
        </p:spPr>
        <p:txBody>
          <a:bodyPr wrap="square" rtlCol="0">
            <a:spAutoFit/>
          </a:bodyPr>
          <a:lstStyle/>
          <a:p>
            <a:r>
              <a:rPr lang="en-US" dirty="0">
                <a:solidFill>
                  <a:schemeClr val="bg1"/>
                </a:solidFill>
              </a:rPr>
              <a:t>Multi</a:t>
            </a:r>
          </a:p>
        </p:txBody>
      </p:sp>
    </p:spTree>
    <p:extLst>
      <p:ext uri="{BB962C8B-B14F-4D97-AF65-F5344CB8AC3E}">
        <p14:creationId xmlns:p14="http://schemas.microsoft.com/office/powerpoint/2010/main" val="208249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329F8B-8751-4B60-B1C3-3962496CF614}"/>
              </a:ext>
            </a:extLst>
          </p:cNvPr>
          <p:cNvSpPr>
            <a:spLocks noGrp="1"/>
          </p:cNvSpPr>
          <p:nvPr>
            <p:ph sz="quarter" idx="11"/>
          </p:nvPr>
        </p:nvSpPr>
        <p:spPr>
          <a:xfrm>
            <a:off x="1847272" y="1883833"/>
            <a:ext cx="8165592" cy="4800600"/>
          </a:xfrm>
        </p:spPr>
        <p:txBody>
          <a:bodyPr/>
          <a:lstStyle/>
          <a:p>
            <a:r>
              <a:rPr lang="en-US" dirty="0"/>
              <a:t>Increasingly the two perspectives – behavioral interventions and observations of healthcare processes – are merging. </a:t>
            </a:r>
          </a:p>
          <a:p>
            <a:pPr lvl="1"/>
            <a:r>
              <a:rPr lang="en-US" dirty="0"/>
              <a:t>Intervention context can be understood and measured with detail – and across levels – beyond capitalizing on an opinion leader or comfortable setting. </a:t>
            </a:r>
          </a:p>
          <a:p>
            <a:pPr lvl="1"/>
            <a:r>
              <a:rPr lang="en-US" dirty="0"/>
              <a:t>Observational health services can describe care pathways with a finer focus on modifiable characteristics. </a:t>
            </a:r>
          </a:p>
          <a:p>
            <a:r>
              <a:rPr lang="en-US" dirty="0"/>
              <a:t>Models from Implementation Science link the complexity of healthcare contexts to the success of evidence-based interventions.</a:t>
            </a:r>
          </a:p>
          <a:p>
            <a:r>
              <a:rPr lang="en-US" dirty="0"/>
              <a:t>Increasing the sophistication with which we conceptualize, measure, and intervene on the interplay across characteristics of healthcare settings, should improve care delivery.</a:t>
            </a:r>
            <a:endParaRPr lang="en-US" sz="1700" dirty="0"/>
          </a:p>
        </p:txBody>
      </p:sp>
      <p:sp>
        <p:nvSpPr>
          <p:cNvPr id="5" name="Arrow: Pentagon 4">
            <a:extLst>
              <a:ext uri="{FF2B5EF4-FFF2-40B4-BE49-F238E27FC236}">
                <a16:creationId xmlns:a16="http://schemas.microsoft.com/office/drawing/2014/main" id="{8EC6B536-21A1-4552-B618-0854E215DF87}"/>
              </a:ext>
            </a:extLst>
          </p:cNvPr>
          <p:cNvSpPr/>
          <p:nvPr/>
        </p:nvSpPr>
        <p:spPr>
          <a:xfrm>
            <a:off x="1872672" y="304800"/>
            <a:ext cx="8001000" cy="1066800"/>
          </a:xfrm>
          <a:prstGeom prst="homePlate">
            <a:avLst/>
          </a:prstGeom>
          <a:solidFill>
            <a:schemeClr val="tx1">
              <a:lumMod val="75000"/>
            </a:schemeClr>
          </a:solidFill>
          <a:ln>
            <a:solidFill>
              <a:srgbClr val="2612BE"/>
            </a:solidFill>
          </a:ln>
        </p:spPr>
        <p:style>
          <a:lnRef idx="1">
            <a:schemeClr val="accent1"/>
          </a:lnRef>
          <a:fillRef idx="3">
            <a:schemeClr val="accent1"/>
          </a:fillRef>
          <a:effectRef idx="2">
            <a:schemeClr val="accent1"/>
          </a:effectRef>
          <a:fontRef idx="minor">
            <a:schemeClr val="lt1"/>
          </a:fontRef>
        </p:style>
        <p:txBody>
          <a:bodyPr rtlCol="0" anchor="b"/>
          <a:lstStyle/>
          <a:p>
            <a:r>
              <a:rPr lang="en-US" sz="3000" b="1" dirty="0">
                <a:solidFill>
                  <a:srgbClr val="123E57">
                    <a:lumMod val="20000"/>
                    <a:lumOff val="80000"/>
                  </a:srgbClr>
                </a:solidFill>
                <a:latin typeface="Arial"/>
              </a:rPr>
              <a:t>Merging Perspectives</a:t>
            </a:r>
          </a:p>
          <a:p>
            <a:r>
              <a:rPr lang="en-US" dirty="0">
                <a:solidFill>
                  <a:srgbClr val="FFFFFF"/>
                </a:solidFill>
                <a:latin typeface="Arial"/>
              </a:rPr>
              <a:t>More successful interventions to improve cancer prevention and control</a:t>
            </a:r>
          </a:p>
        </p:txBody>
      </p:sp>
    </p:spTree>
    <p:extLst>
      <p:ext uri="{BB962C8B-B14F-4D97-AF65-F5344CB8AC3E}">
        <p14:creationId xmlns:p14="http://schemas.microsoft.com/office/powerpoint/2010/main" val="1033949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lstStyle/>
          <a:p>
            <a:r>
              <a:rPr lang="en-US" dirty="0"/>
              <a:t>Many interventions to implement QI or Lean focus on improvement projects &amp; individual skills</a:t>
            </a:r>
          </a:p>
          <a:p>
            <a:r>
              <a:rPr lang="en-US" dirty="0"/>
              <a:t>People wonder why few are highly successful &amp; sustained</a:t>
            </a:r>
          </a:p>
          <a:p>
            <a:r>
              <a:rPr lang="en-US" dirty="0"/>
              <a:t>They are not attending to the many other factors at other levels</a:t>
            </a:r>
          </a:p>
          <a:p>
            <a:r>
              <a:rPr lang="en-US" dirty="0"/>
              <a:t>This is true for most complex interventions, whether specifically QI or not</a:t>
            </a:r>
          </a:p>
          <a:p>
            <a:r>
              <a:rPr lang="en-US" dirty="0"/>
              <a:t>Many implementation articles reporting on limited success include in their Discussion how organizational factors negatively affected their implementation</a:t>
            </a:r>
          </a:p>
        </p:txBody>
      </p:sp>
    </p:spTree>
    <p:extLst>
      <p:ext uri="{BB962C8B-B14F-4D97-AF65-F5344CB8AC3E}">
        <p14:creationId xmlns:p14="http://schemas.microsoft.com/office/powerpoint/2010/main" val="2005881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004081" y="1998768"/>
            <a:ext cx="9050867" cy="2963756"/>
          </a:xfrm>
          <a:noFill/>
        </p:spPr>
        <p:txBody>
          <a:bodyPr/>
          <a:lstStyle/>
          <a:p>
            <a:r>
              <a:rPr lang="en-US" sz="4800" i="1" dirty="0">
                <a:latin typeface="Adobe Devanagari" panose="02040503050201020203" pitchFamily="18" charset="0"/>
                <a:cs typeface="Adobe Devanagari" panose="02040503050201020203" pitchFamily="18" charset="0"/>
              </a:rPr>
              <a:t>Discussant 1: </a:t>
            </a:r>
            <a:br>
              <a:rPr lang="en-US" sz="4800" i="1" dirty="0"/>
            </a:br>
            <a:r>
              <a:rPr lang="en-US" sz="4800" b="0" i="1" dirty="0"/>
              <a:t>Observations on the case studies and how theory was employed</a:t>
            </a:r>
            <a:br>
              <a:rPr lang="en-US" sz="4800"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Gregory Aarons, Ph.D.</a:t>
            </a:r>
            <a:br>
              <a:rPr lang="en-US" dirty="0"/>
            </a:br>
            <a:r>
              <a:rPr lang="en-US" dirty="0"/>
              <a:t>University of California </a:t>
            </a:r>
          </a:p>
          <a:p>
            <a:pPr algn="ctr"/>
            <a:r>
              <a:rPr lang="en-US" dirty="0"/>
              <a:t>San Diego</a:t>
            </a:r>
          </a:p>
        </p:txBody>
      </p:sp>
      <p:pic>
        <p:nvPicPr>
          <p:cNvPr id="2050" name="Picture 2" descr="Greg Aarons, Ph.D. | AcademyHealth">
            <a:extLst>
              <a:ext uri="{FF2B5EF4-FFF2-40B4-BE49-F238E27FC236}">
                <a16:creationId xmlns:a16="http://schemas.microsoft.com/office/drawing/2014/main" id="{BC0AE04D-219D-45C8-B108-CC8D023BE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36" y="1998768"/>
            <a:ext cx="2047875" cy="2047875"/>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11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141133" y="1609302"/>
            <a:ext cx="9050867" cy="2963756"/>
          </a:xfrm>
          <a:noFill/>
        </p:spPr>
        <p:txBody>
          <a:bodyPr/>
          <a:lstStyle/>
          <a:p>
            <a:r>
              <a:rPr lang="en-US" sz="4800" i="1" dirty="0">
                <a:latin typeface="Adobe Devanagari" panose="02040503050201020203" pitchFamily="18" charset="0"/>
                <a:cs typeface="Adobe Devanagari" panose="02040503050201020203" pitchFamily="18" charset="0"/>
              </a:rPr>
              <a:t>Discussant 2: </a:t>
            </a:r>
            <a:br>
              <a:rPr lang="en-US" sz="4800" i="1" dirty="0"/>
            </a:br>
            <a:r>
              <a:rPr lang="en-US" sz="4800" b="0" i="1" dirty="0"/>
              <a:t>Observations on the designs, methods, and evaluation approaches employed in the case studies</a:t>
            </a:r>
            <a:br>
              <a:rPr lang="en-US" sz="5400" dirty="0"/>
            </a:br>
            <a:br>
              <a:rPr lang="en-US" sz="5400" dirty="0"/>
            </a:br>
            <a:br>
              <a:rPr lang="en-US" sz="5400" dirty="0"/>
            </a:br>
            <a:br>
              <a:rPr lang="en-US" dirty="0"/>
            </a:br>
            <a:endParaRPr lang="en-US" sz="2800" dirty="0"/>
          </a:p>
        </p:txBody>
      </p:sp>
      <p:sp>
        <p:nvSpPr>
          <p:cNvPr id="8" name="Rectangle 7">
            <a:extLst>
              <a:ext uri="{FF2B5EF4-FFF2-40B4-BE49-F238E27FC236}">
                <a16:creationId xmlns:a16="http://schemas.microsoft.com/office/drawing/2014/main" id="{5611F86F-695B-4595-AA8F-0AFEFDBDA90F}"/>
              </a:ext>
            </a:extLst>
          </p:cNvPr>
          <p:cNvSpPr/>
          <p:nvPr/>
        </p:nvSpPr>
        <p:spPr>
          <a:xfrm>
            <a:off x="237064" y="3718842"/>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 S. Mittman Ph.D.</a:t>
            </a:r>
            <a:br>
              <a:rPr lang="en-US" dirty="0"/>
            </a:br>
            <a:r>
              <a:rPr lang="en-US" dirty="0"/>
              <a:t>Kaiser Permanente</a:t>
            </a:r>
          </a:p>
        </p:txBody>
      </p:sp>
      <p:pic>
        <p:nvPicPr>
          <p:cNvPr id="9" name="Picture 8">
            <a:extLst>
              <a:ext uri="{FF2B5EF4-FFF2-40B4-BE49-F238E27FC236}">
                <a16:creationId xmlns:a16="http://schemas.microsoft.com/office/drawing/2014/main" id="{D80FB5E4-5CC4-431C-B732-7F02F0099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84" y="1936892"/>
            <a:ext cx="1607762" cy="1781950"/>
          </a:xfrm>
          <a:prstGeom prst="rect">
            <a:avLst/>
          </a:prstGeom>
          <a:ln w="6350">
            <a:solidFill>
              <a:schemeClr val="bg2"/>
            </a:solidFill>
          </a:ln>
        </p:spPr>
      </p:pic>
    </p:spTree>
    <p:extLst>
      <p:ext uri="{BB962C8B-B14F-4D97-AF65-F5344CB8AC3E}">
        <p14:creationId xmlns:p14="http://schemas.microsoft.com/office/powerpoint/2010/main" val="2358218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368" y="-473"/>
            <a:ext cx="8956620" cy="672277"/>
          </a:xfrm>
        </p:spPr>
        <p:txBody>
          <a:bodyPr>
            <a:noAutofit/>
          </a:bodyPr>
          <a:lstStyle/>
          <a:p>
            <a:pPr algn="ctr">
              <a:spcBef>
                <a:spcPts val="1200"/>
              </a:spcBef>
            </a:pPr>
            <a:r>
              <a:rPr lang="en-US" sz="3200" dirty="0"/>
              <a:t>Desired features of MLI research</a:t>
            </a:r>
          </a:p>
        </p:txBody>
      </p:sp>
      <p:graphicFrame>
        <p:nvGraphicFramePr>
          <p:cNvPr id="7" name="Table 6">
            <a:extLst>
              <a:ext uri="{FF2B5EF4-FFF2-40B4-BE49-F238E27FC236}">
                <a16:creationId xmlns:a16="http://schemas.microsoft.com/office/drawing/2014/main" id="{D5F96670-0D81-4BA6-8A75-AC9AF41724BB}"/>
              </a:ext>
            </a:extLst>
          </p:cNvPr>
          <p:cNvGraphicFramePr>
            <a:graphicFrameLocks noGrp="1"/>
          </p:cNvGraphicFramePr>
          <p:nvPr>
            <p:extLst>
              <p:ext uri="{D42A27DB-BD31-4B8C-83A1-F6EECF244321}">
                <p14:modId xmlns:p14="http://schemas.microsoft.com/office/powerpoint/2010/main" val="3690647039"/>
              </p:ext>
            </p:extLst>
          </p:nvPr>
        </p:nvGraphicFramePr>
        <p:xfrm>
          <a:off x="339365" y="671805"/>
          <a:ext cx="11774078" cy="6478700"/>
        </p:xfrm>
        <a:graphic>
          <a:graphicData uri="http://schemas.openxmlformats.org/drawingml/2006/table">
            <a:tbl>
              <a:tblPr firstRow="1" firstCol="1" bandRow="1">
                <a:tableStyleId>{5C22544A-7EE6-4342-B048-85BDC9FD1C3A}</a:tableStyleId>
              </a:tblPr>
              <a:tblGrid>
                <a:gridCol w="5476973">
                  <a:extLst>
                    <a:ext uri="{9D8B030D-6E8A-4147-A177-3AD203B41FA5}">
                      <a16:colId xmlns:a16="http://schemas.microsoft.com/office/drawing/2014/main" val="4069593544"/>
                    </a:ext>
                  </a:extLst>
                </a:gridCol>
                <a:gridCol w="6297105">
                  <a:extLst>
                    <a:ext uri="{9D8B030D-6E8A-4147-A177-3AD203B41FA5}">
                      <a16:colId xmlns:a16="http://schemas.microsoft.com/office/drawing/2014/main" val="4142598597"/>
                    </a:ext>
                  </a:extLst>
                </a:gridCol>
              </a:tblGrid>
              <a:tr h="424874">
                <a:tc>
                  <a:txBody>
                    <a:bodyPr/>
                    <a:lstStyle/>
                    <a:p>
                      <a:pPr marL="0" marR="0">
                        <a:lnSpc>
                          <a:spcPct val="107000"/>
                        </a:lnSpc>
                        <a:spcBef>
                          <a:spcPts val="600"/>
                        </a:spcBef>
                        <a:spcAft>
                          <a:spcPts val="600"/>
                        </a:spcAft>
                      </a:pPr>
                      <a:r>
                        <a:rPr lang="en-US" sz="1600" dirty="0">
                          <a:effectLst/>
                          <a:latin typeface="+mn-lt"/>
                          <a:cs typeface="Adobe Devanagari" panose="02040503050201020203" pitchFamily="18" charset="0"/>
                        </a:rPr>
                        <a:t>Intervention/Study Feature</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tc>
                  <a:txBody>
                    <a:bodyPr/>
                    <a:lstStyle/>
                    <a:p>
                      <a:pPr marL="0" marR="0" algn="ctr">
                        <a:lnSpc>
                          <a:spcPct val="107000"/>
                        </a:lnSpc>
                        <a:spcBef>
                          <a:spcPts val="600"/>
                        </a:spcBef>
                        <a:spcAft>
                          <a:spcPts val="600"/>
                        </a:spcAft>
                      </a:pPr>
                      <a:r>
                        <a:rPr lang="en-US" sz="1600" dirty="0">
                          <a:effectLst/>
                          <a:latin typeface="+mn-lt"/>
                          <a:cs typeface="Adobe Devanagari" panose="02040503050201020203" pitchFamily="18" charset="0"/>
                        </a:rPr>
                        <a:t>Multilevel Intervention Studies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523774317"/>
                  </a:ext>
                </a:extLst>
              </a:tr>
              <a:tr h="405266">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Study aims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Assess intervention effectiveness; document mechanisms of effect</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148567362"/>
                  </a:ext>
                </a:extLst>
              </a:tr>
              <a:tr h="416446">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Primary outcomes</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Multiple outcomes at two, three or more levels</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352167697"/>
                  </a:ext>
                </a:extLst>
              </a:tr>
              <a:tr h="373174">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Intervention targets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Multiple target groups</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875325650"/>
                  </a:ext>
                </a:extLst>
              </a:tr>
              <a:tr h="436410">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Intervention content</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Multiple, multilevel intervention activities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460859781"/>
                  </a:ext>
                </a:extLst>
              </a:tr>
              <a:tr h="364017">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Explicit causal model</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Required</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706573345"/>
                  </a:ext>
                </a:extLst>
              </a:tr>
              <a:tr h="520701">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Explicit use of theory</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Required, combining multiple theories, models, and/or frameworks that capture influence at multiple levels and interactions between levels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58055441"/>
                  </a:ext>
                </a:extLst>
              </a:tr>
              <a:tr h="386773">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Distinguish core functions from forms; identify functions</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Strongly recommended; required for PCORI funding applications</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118903850"/>
                  </a:ext>
                </a:extLst>
              </a:tr>
              <a:tr h="411960">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Intervention tailoring</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Preferable to permit and study</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737007883"/>
                  </a:ext>
                </a:extLst>
              </a:tr>
              <a:tr h="445313">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Study design</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Clustered, adaptative, other atypical designs often needed</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864743744"/>
                  </a:ext>
                </a:extLst>
              </a:tr>
              <a:tr h="437597">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Analysis of contextual influences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Recommended unless effects are not context-sensitive</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950591161"/>
                  </a:ext>
                </a:extLst>
              </a:tr>
              <a:tr h="462438">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Process evaluation and explicit study of mediators and mechanisms of effect</a:t>
                      </a:r>
                      <a:endParaRPr lang="en-US" sz="160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Strongly recommended; mandatory if intervention is not highly robust</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89877398"/>
                  </a:ext>
                </a:extLst>
              </a:tr>
              <a:tr h="325500">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Qualitative study of mechanisms of effect</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Strongly recommended</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1841079754"/>
                  </a:ext>
                </a:extLst>
              </a:tr>
              <a:tr h="403170">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Quantitative study of mechanisms of effect (e.g., mediation analysis)</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a:effectLst/>
                          <a:latin typeface="+mn-lt"/>
                          <a:cs typeface="Adobe Devanagari" panose="02040503050201020203" pitchFamily="18" charset="0"/>
                        </a:rPr>
                        <a:t>Strongly recommended</a:t>
                      </a:r>
                      <a:endParaRPr lang="en-US" sz="160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568235028"/>
                  </a:ext>
                </a:extLst>
              </a:tr>
              <a:tr h="256291">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Other applications of qualitative/mixed methods </a:t>
                      </a:r>
                      <a:endParaRPr lang="en-US" sz="1600" dirty="0">
                        <a:effectLst/>
                        <a:latin typeface="+mn-lt"/>
                        <a:ea typeface="Calibri" panose="020F0502020204030204" pitchFamily="34" charset="0"/>
                        <a:cs typeface="Adobe Devanagari" panose="02040503050201020203" pitchFamily="18" charset="0"/>
                      </a:endParaRPr>
                    </a:p>
                  </a:txBody>
                  <a:tcPr marL="45720" marR="45720" marT="0" marB="0">
                    <a:solidFill>
                      <a:srgbClr val="0070C0"/>
                    </a:solidFill>
                  </a:tcPr>
                </a:tc>
                <a:tc>
                  <a:txBody>
                    <a:bodyPr/>
                    <a:lstStyle/>
                    <a:p>
                      <a:pPr marL="0" marR="0">
                        <a:lnSpc>
                          <a:spcPct val="107000"/>
                        </a:lnSpc>
                        <a:spcBef>
                          <a:spcPts val="0"/>
                        </a:spcBef>
                        <a:spcAft>
                          <a:spcPts val="0"/>
                        </a:spcAft>
                      </a:pPr>
                      <a:r>
                        <a:rPr lang="en-US" sz="1600" dirty="0">
                          <a:effectLst/>
                          <a:latin typeface="+mn-lt"/>
                          <a:cs typeface="Adobe Devanagari" panose="02040503050201020203" pitchFamily="18" charset="0"/>
                        </a:rPr>
                        <a:t>Strongly recommended</a:t>
                      </a:r>
                    </a:p>
                    <a:p>
                      <a:pPr marL="0" marR="0">
                        <a:lnSpc>
                          <a:spcPct val="107000"/>
                        </a:lnSpc>
                        <a:spcBef>
                          <a:spcPts val="0"/>
                        </a:spcBef>
                        <a:spcAft>
                          <a:spcPts val="0"/>
                        </a:spcAft>
                      </a:pPr>
                      <a:endParaRPr lang="en-US" sz="1600" dirty="0">
                        <a:effectLst/>
                        <a:latin typeface="+mn-lt"/>
                        <a:ea typeface="Calibri" panose="020F0502020204030204" pitchFamily="34" charset="0"/>
                        <a:cs typeface="Adobe Devanagari" panose="02040503050201020203" pitchFamily="18" charset="0"/>
                      </a:endParaRPr>
                    </a:p>
                  </a:txBody>
                  <a:tcPr marL="45720" marR="45720" marT="0" marB="0"/>
                </a:tc>
                <a:extLst>
                  <a:ext uri="{0D108BD9-81ED-4DB2-BD59-A6C34878D82A}">
                    <a16:rowId xmlns:a16="http://schemas.microsoft.com/office/drawing/2014/main" val="2422097675"/>
                  </a:ext>
                </a:extLst>
              </a:tr>
            </a:tbl>
          </a:graphicData>
        </a:graphic>
      </p:graphicFrame>
    </p:spTree>
    <p:extLst>
      <p:ext uri="{BB962C8B-B14F-4D97-AF65-F5344CB8AC3E}">
        <p14:creationId xmlns:p14="http://schemas.microsoft.com/office/powerpoint/2010/main" val="1050267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42887" y="2123652"/>
            <a:ext cx="11730037" cy="2963756"/>
          </a:xfrm>
          <a:noFill/>
        </p:spPr>
        <p:txBody>
          <a:bodyPr/>
          <a:lstStyle/>
          <a:p>
            <a:pPr algn="ctr"/>
            <a:r>
              <a:rPr lang="en-US" i="1" dirty="0"/>
              <a:t>Questions and Answers</a:t>
            </a:r>
            <a:br>
              <a:rPr lang="en-US" dirty="0"/>
            </a:br>
            <a:br>
              <a:rPr lang="en-US" dirty="0"/>
            </a:br>
            <a:br>
              <a:rPr lang="en-US" dirty="0"/>
            </a:br>
            <a:br>
              <a:rPr lang="en-US" dirty="0"/>
            </a:br>
            <a:endParaRPr lang="en-US" sz="2800" dirty="0"/>
          </a:p>
        </p:txBody>
      </p:sp>
      <p:sp>
        <p:nvSpPr>
          <p:cNvPr id="7" name="Rectangle 6">
            <a:extLst>
              <a:ext uri="{FF2B5EF4-FFF2-40B4-BE49-F238E27FC236}">
                <a16:creationId xmlns:a16="http://schemas.microsoft.com/office/drawing/2014/main" id="{1091FEC3-BB18-4019-89B9-6F2DF9FC73D4}"/>
              </a:ext>
            </a:extLst>
          </p:cNvPr>
          <p:cNvSpPr/>
          <p:nvPr/>
        </p:nvSpPr>
        <p:spPr>
          <a:xfrm>
            <a:off x="3164664" y="3039534"/>
            <a:ext cx="5532767" cy="778932"/>
          </a:xfrm>
          <a:prstGeom prst="rect">
            <a:avLst/>
          </a:prstGeom>
          <a:solidFill>
            <a:schemeClr val="tx1">
              <a:lumMod val="65000"/>
              <a:lumOff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1:50pm - 2:00pm</a:t>
            </a:r>
          </a:p>
        </p:txBody>
      </p:sp>
    </p:spTree>
    <p:extLst>
      <p:ext uri="{BB962C8B-B14F-4D97-AF65-F5344CB8AC3E}">
        <p14:creationId xmlns:p14="http://schemas.microsoft.com/office/powerpoint/2010/main" val="3997713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765846" y="2519840"/>
            <a:ext cx="9050867" cy="1605592"/>
          </a:xfrm>
          <a:noFill/>
        </p:spPr>
        <p:txBody>
          <a:bodyPr/>
          <a:lstStyle/>
          <a:p>
            <a:r>
              <a:rPr lang="en-US" sz="4400" b="0" i="1" dirty="0"/>
              <a:t>Introduction to MLTI Advanced Learning</a:t>
            </a:r>
            <a:br>
              <a:rPr lang="en-US" sz="4400" b="0" i="1" dirty="0"/>
            </a:b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Erica S. Breslau, Ph.D.</a:t>
            </a:r>
            <a:br>
              <a:rPr lang="en-US" dirty="0"/>
            </a:br>
            <a:r>
              <a:rPr lang="en-US" dirty="0"/>
              <a:t>National Cancer Institute</a:t>
            </a:r>
          </a:p>
        </p:txBody>
      </p:sp>
      <p:pic>
        <p:nvPicPr>
          <p:cNvPr id="7" name="Picture 6" descr="A person with blonde hair&#10;&#10;Description automatically generated with low confidence">
            <a:extLst>
              <a:ext uri="{FF2B5EF4-FFF2-40B4-BE49-F238E27FC236}">
                <a16:creationId xmlns:a16="http://schemas.microsoft.com/office/drawing/2014/main" id="{BB8A1B53-1A72-45B5-85A5-F45BA3F8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05" y="2316806"/>
            <a:ext cx="1766520" cy="1723393"/>
          </a:xfrm>
          <a:prstGeom prst="rect">
            <a:avLst/>
          </a:prstGeom>
          <a:ln>
            <a:solidFill>
              <a:schemeClr val="tx1"/>
            </a:solidFill>
          </a:ln>
        </p:spPr>
      </p:pic>
    </p:spTree>
    <p:extLst>
      <p:ext uri="{BB962C8B-B14F-4D97-AF65-F5344CB8AC3E}">
        <p14:creationId xmlns:p14="http://schemas.microsoft.com/office/powerpoint/2010/main" val="1833019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1" y="540422"/>
            <a:ext cx="3977648" cy="731694"/>
          </a:xfrm>
        </p:spPr>
        <p:txBody>
          <a:bodyPr>
            <a:noAutofit/>
          </a:bodyPr>
          <a:lstStyle/>
          <a:p>
            <a:pPr>
              <a:lnSpc>
                <a:spcPct val="150000"/>
              </a:lnSpc>
            </a:pPr>
            <a:r>
              <a:rPr lang="en-US" sz="1800" dirty="0">
                <a:latin typeface="Gadugi" panose="020B0502040204020203" pitchFamily="34" charset="0"/>
                <a:ea typeface="Gadugi" panose="020B0502040204020203" pitchFamily="34" charset="0"/>
                <a:cs typeface="Tahoma" panose="020B0604030504040204" pitchFamily="34" charset="0"/>
              </a:rPr>
              <a:t>Review the state-of-science on the study of multilevel research methods and interventions within and across diverse healthcare settings.</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2" y="3044744"/>
            <a:ext cx="3977648" cy="731694"/>
          </a:xfrm>
        </p:spPr>
        <p:txBody>
          <a:bodyPr>
            <a:noAutofit/>
          </a:bodyPr>
          <a:lstStyle/>
          <a:p>
            <a:pPr>
              <a:lnSpc>
                <a:spcPct val="150000"/>
              </a:lnSpc>
            </a:pPr>
            <a:r>
              <a:rPr lang="en-US" sz="1800" dirty="0">
                <a:latin typeface="Gadugi" panose="020B0502040204020203" pitchFamily="34" charset="0"/>
                <a:ea typeface="Gadugi" panose="020B0502040204020203" pitchFamily="34" charset="0"/>
                <a:cs typeface="Tahoma" panose="020B0604030504040204" pitchFamily="34" charset="0"/>
              </a:rPr>
              <a:t>Broaden the conceptualization of multilevel science by examining the relationship among intervention design, measures, implementation, effectiveness and observed health outcomes for individuals.</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5258925"/>
            <a:ext cx="3977648" cy="731694"/>
          </a:xfrm>
        </p:spPr>
        <p:txBody>
          <a:bodyPr>
            <a:noAutofit/>
          </a:bodyPr>
          <a:lstStyle/>
          <a:p>
            <a:pPr>
              <a:lnSpc>
                <a:spcPct val="150000"/>
              </a:lnSpc>
            </a:pPr>
            <a:r>
              <a:rPr lang="en-US" sz="1800" dirty="0">
                <a:latin typeface="Gadugi" panose="020B0502040204020203" pitchFamily="34" charset="0"/>
                <a:ea typeface="Gadugi" panose="020B0502040204020203" pitchFamily="34" charset="0"/>
                <a:cs typeface="Tahoma" panose="020B0604030504040204" pitchFamily="34" charset="0"/>
              </a:rPr>
              <a:t>Strengthen knowledge of multilevel science within the scientific community.</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496029" y="3081561"/>
            <a:ext cx="5187319" cy="694877"/>
          </a:xfrm>
        </p:spPr>
        <p:txBody>
          <a:bodyPr>
            <a:noAutofit/>
          </a:bodyPr>
          <a:lstStyle/>
          <a:p>
            <a:r>
              <a:rPr lang="en-US" sz="4500" dirty="0"/>
              <a:t>MLTI                              Curriculum Objectives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549628" y="307387"/>
            <a:ext cx="968407" cy="885235"/>
          </a:xfrm>
          <a:prstGeom prst="rect">
            <a:avLst/>
          </a:prstGeom>
        </p:spPr>
      </p:pic>
      <p:pic>
        <p:nvPicPr>
          <p:cNvPr id="42" name="Picture Placeholder 41" title="Decorative"/>
          <p:cNvPicPr>
            <a:picLocks noGrp="1" noChangeAspect="1"/>
          </p:cNvPicPr>
          <p:nvPr>
            <p:ph type="pic" sz="quarter" idx="15"/>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895219"/>
            <a:ext cx="885235" cy="885235"/>
          </a:xfrm>
          <a:prstGeom prst="rect">
            <a:avLst/>
          </a:prstGeom>
        </p:spPr>
      </p:pic>
      <p:sp>
        <p:nvSpPr>
          <p:cNvPr id="3" name="Picture Placeholder 2">
            <a:extLst>
              <a:ext uri="{FF2B5EF4-FFF2-40B4-BE49-F238E27FC236}">
                <a16:creationId xmlns:a16="http://schemas.microsoft.com/office/drawing/2014/main" id="{B36B0274-FECA-4C92-AF3F-B60C9141A3FB}"/>
              </a:ext>
            </a:extLst>
          </p:cNvPr>
          <p:cNvSpPr>
            <a:spLocks noGrp="1"/>
          </p:cNvSpPr>
          <p:nvPr>
            <p:ph type="pic" sz="quarter" idx="14"/>
          </p:nvPr>
        </p:nvSpPr>
        <p:spPr>
          <a:xfrm>
            <a:off x="6749917" y="2184417"/>
            <a:ext cx="885235" cy="992324"/>
          </a:xfrm>
        </p:spPr>
        <p:txBody>
          <a:bodyPr/>
          <a:lstStyle/>
          <a:p>
            <a:endParaRPr lang="en-US"/>
          </a:p>
        </p:txBody>
      </p:sp>
      <p:pic>
        <p:nvPicPr>
          <p:cNvPr id="12" name="Picture Placeholder 39" title="Decorative">
            <a:extLst>
              <a:ext uri="{FF2B5EF4-FFF2-40B4-BE49-F238E27FC236}">
                <a16:creationId xmlns:a16="http://schemas.microsoft.com/office/drawing/2014/main" id="{500BE606-4128-4B3D-BD90-8BBCB51DF62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583575" y="2112097"/>
            <a:ext cx="1051577" cy="1136964"/>
          </a:xfrm>
          <a:prstGeom prst="rect">
            <a:avLst/>
          </a:prstGeom>
          <a:solidFill>
            <a:schemeClr val="bg1"/>
          </a:solidFill>
          <a:ln w="19050">
            <a:noFill/>
          </a:ln>
        </p:spPr>
      </p:pic>
      <p:sp>
        <p:nvSpPr>
          <p:cNvPr id="6" name="Picture Placeholder 5">
            <a:extLst>
              <a:ext uri="{FF2B5EF4-FFF2-40B4-BE49-F238E27FC236}">
                <a16:creationId xmlns:a16="http://schemas.microsoft.com/office/drawing/2014/main" id="{8C7FE8BC-3C6A-40AB-A12E-8473D383021D}"/>
              </a:ext>
            </a:extLst>
          </p:cNvPr>
          <p:cNvSpPr>
            <a:spLocks noGrp="1"/>
          </p:cNvSpPr>
          <p:nvPr>
            <p:ph type="pic" sz="quarter" idx="16"/>
          </p:nvPr>
        </p:nvSpPr>
        <p:spPr/>
        <p:txBody>
          <a:bodyPr/>
          <a:lstStyle/>
          <a:p>
            <a:endParaRPr lang="en-US"/>
          </a:p>
        </p:txBody>
      </p:sp>
      <p:pic>
        <p:nvPicPr>
          <p:cNvPr id="16" name="Picture Placeholder 39" title="Decorative">
            <a:extLst>
              <a:ext uri="{FF2B5EF4-FFF2-40B4-BE49-F238E27FC236}">
                <a16:creationId xmlns:a16="http://schemas.microsoft.com/office/drawing/2014/main" id="{3520DFE3-8A1D-4B63-A2FB-BEC7D711E4A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6" y="5303550"/>
            <a:ext cx="968407" cy="935227"/>
          </a:xfrm>
          <a:prstGeom prst="rect">
            <a:avLst/>
          </a:prstGeom>
          <a:solidFill>
            <a:schemeClr val="bg1"/>
          </a:solidFill>
          <a:ln w="19050">
            <a:noFill/>
          </a:ln>
        </p:spPr>
      </p:pic>
      <p:sp>
        <p:nvSpPr>
          <p:cNvPr id="8" name="Rectangle 7">
            <a:extLst>
              <a:ext uri="{FF2B5EF4-FFF2-40B4-BE49-F238E27FC236}">
                <a16:creationId xmlns:a16="http://schemas.microsoft.com/office/drawing/2014/main" id="{DF7D3AC5-14A6-456E-9896-6585CA32A660}"/>
              </a:ext>
            </a:extLst>
          </p:cNvPr>
          <p:cNvSpPr/>
          <p:nvPr/>
        </p:nvSpPr>
        <p:spPr>
          <a:xfrm>
            <a:off x="6349342" y="4768232"/>
            <a:ext cx="1368980" cy="637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A48B158-53D1-4818-A4AA-4C4D36C7B0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29" y="1921102"/>
            <a:ext cx="2073349" cy="1173023"/>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77031-CFD1-4B1F-A034-B084D6611406}"/>
              </a:ext>
            </a:extLst>
          </p:cNvPr>
          <p:cNvSpPr>
            <a:spLocks noGrp="1"/>
          </p:cNvSpPr>
          <p:nvPr>
            <p:ph type="title"/>
          </p:nvPr>
        </p:nvSpPr>
        <p:spPr>
          <a:xfrm>
            <a:off x="533400" y="2357439"/>
            <a:ext cx="6536692" cy="1325563"/>
          </a:xfrm>
        </p:spPr>
        <p:txBody>
          <a:bodyPr>
            <a:normAutofit fontScale="90000"/>
          </a:bodyPr>
          <a:lstStyle/>
          <a:p>
            <a:r>
              <a:rPr lang="en-US" dirty="0">
                <a:solidFill>
                  <a:schemeClr val="tx1"/>
                </a:solidFill>
              </a:rPr>
              <a:t>Cores</a:t>
            </a:r>
            <a:br>
              <a:rPr lang="en-US" dirty="0">
                <a:solidFill>
                  <a:schemeClr val="tx1"/>
                </a:solidFill>
              </a:rPr>
            </a:br>
            <a:r>
              <a:rPr lang="en-US" dirty="0">
                <a:solidFill>
                  <a:schemeClr val="tx1"/>
                </a:solidFill>
              </a:rPr>
              <a:t>of MLI</a:t>
            </a:r>
            <a:br>
              <a:rPr lang="en-US" dirty="0">
                <a:solidFill>
                  <a:schemeClr val="tx1"/>
                </a:solidFill>
              </a:rPr>
            </a:br>
            <a:r>
              <a:rPr lang="en-US" dirty="0">
                <a:solidFill>
                  <a:schemeClr val="tx1"/>
                </a:solidFill>
              </a:rPr>
              <a:t>Research</a:t>
            </a:r>
          </a:p>
        </p:txBody>
      </p:sp>
      <p:graphicFrame>
        <p:nvGraphicFramePr>
          <p:cNvPr id="7" name="Diagram 6">
            <a:extLst>
              <a:ext uri="{FF2B5EF4-FFF2-40B4-BE49-F238E27FC236}">
                <a16:creationId xmlns:a16="http://schemas.microsoft.com/office/drawing/2014/main" id="{AFB8EC2C-F19D-41BF-B9D1-F6621A09AB6A}"/>
              </a:ext>
            </a:extLst>
          </p:cNvPr>
          <p:cNvGraphicFramePr/>
          <p:nvPr>
            <p:extLst>
              <p:ext uri="{D42A27DB-BD31-4B8C-83A1-F6EECF244321}">
                <p14:modId xmlns:p14="http://schemas.microsoft.com/office/powerpoint/2010/main" val="3929759166"/>
              </p:ext>
            </p:extLst>
          </p:nvPr>
        </p:nvGraphicFramePr>
        <p:xfrm>
          <a:off x="3349101" y="62397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reeform: Shape 3">
            <a:extLst>
              <a:ext uri="{FF2B5EF4-FFF2-40B4-BE49-F238E27FC236}">
                <a16:creationId xmlns:a16="http://schemas.microsoft.com/office/drawing/2014/main" id="{8D54E387-FC44-4407-B48C-F834934A87EE}"/>
              </a:ext>
            </a:extLst>
          </p:cNvPr>
          <p:cNvSpPr/>
          <p:nvPr/>
        </p:nvSpPr>
        <p:spPr>
          <a:xfrm>
            <a:off x="6837407" y="2863071"/>
            <a:ext cx="1909553" cy="1639861"/>
          </a:xfrm>
          <a:custGeom>
            <a:avLst/>
            <a:gdLst>
              <a:gd name="connsiteX0" fmla="*/ 1276037 w 1705369"/>
              <a:gd name="connsiteY0" fmla="*/ 431927 h 1705369"/>
              <a:gd name="connsiteX1" fmla="*/ 1527637 w 1705369"/>
              <a:gd name="connsiteY1" fmla="*/ 356099 h 1705369"/>
              <a:gd name="connsiteX2" fmla="*/ 1620216 w 1705369"/>
              <a:gd name="connsiteY2" fmla="*/ 516451 h 1705369"/>
              <a:gd name="connsiteX3" fmla="*/ 1428748 w 1705369"/>
              <a:gd name="connsiteY3" fmla="*/ 696429 h 1705369"/>
              <a:gd name="connsiteX4" fmla="*/ 1428748 w 1705369"/>
              <a:gd name="connsiteY4" fmla="*/ 1008940 h 1705369"/>
              <a:gd name="connsiteX5" fmla="*/ 1620216 w 1705369"/>
              <a:gd name="connsiteY5" fmla="*/ 1188918 h 1705369"/>
              <a:gd name="connsiteX6" fmla="*/ 1527637 w 1705369"/>
              <a:gd name="connsiteY6" fmla="*/ 1349270 h 1705369"/>
              <a:gd name="connsiteX7" fmla="*/ 1276037 w 1705369"/>
              <a:gd name="connsiteY7" fmla="*/ 1273442 h 1705369"/>
              <a:gd name="connsiteX8" fmla="*/ 1005395 w 1705369"/>
              <a:gd name="connsiteY8" fmla="*/ 1429697 h 1705369"/>
              <a:gd name="connsiteX9" fmla="*/ 945264 w 1705369"/>
              <a:gd name="connsiteY9" fmla="*/ 1685503 h 1705369"/>
              <a:gd name="connsiteX10" fmla="*/ 760105 w 1705369"/>
              <a:gd name="connsiteY10" fmla="*/ 1685503 h 1705369"/>
              <a:gd name="connsiteX11" fmla="*/ 699974 w 1705369"/>
              <a:gd name="connsiteY11" fmla="*/ 1429698 h 1705369"/>
              <a:gd name="connsiteX12" fmla="*/ 429332 w 1705369"/>
              <a:gd name="connsiteY12" fmla="*/ 1273443 h 1705369"/>
              <a:gd name="connsiteX13" fmla="*/ 177732 w 1705369"/>
              <a:gd name="connsiteY13" fmla="*/ 1349270 h 1705369"/>
              <a:gd name="connsiteX14" fmla="*/ 85153 w 1705369"/>
              <a:gd name="connsiteY14" fmla="*/ 1188918 h 1705369"/>
              <a:gd name="connsiteX15" fmla="*/ 276621 w 1705369"/>
              <a:gd name="connsiteY15" fmla="*/ 1008940 h 1705369"/>
              <a:gd name="connsiteX16" fmla="*/ 276621 w 1705369"/>
              <a:gd name="connsiteY16" fmla="*/ 696429 h 1705369"/>
              <a:gd name="connsiteX17" fmla="*/ 85153 w 1705369"/>
              <a:gd name="connsiteY17" fmla="*/ 516451 h 1705369"/>
              <a:gd name="connsiteX18" fmla="*/ 177732 w 1705369"/>
              <a:gd name="connsiteY18" fmla="*/ 356099 h 1705369"/>
              <a:gd name="connsiteX19" fmla="*/ 429332 w 1705369"/>
              <a:gd name="connsiteY19" fmla="*/ 431927 h 1705369"/>
              <a:gd name="connsiteX20" fmla="*/ 699974 w 1705369"/>
              <a:gd name="connsiteY20" fmla="*/ 275672 h 1705369"/>
              <a:gd name="connsiteX21" fmla="*/ 760105 w 1705369"/>
              <a:gd name="connsiteY21" fmla="*/ 19866 h 1705369"/>
              <a:gd name="connsiteX22" fmla="*/ 945264 w 1705369"/>
              <a:gd name="connsiteY22" fmla="*/ 19866 h 1705369"/>
              <a:gd name="connsiteX23" fmla="*/ 1005395 w 1705369"/>
              <a:gd name="connsiteY23" fmla="*/ 275671 h 1705369"/>
              <a:gd name="connsiteX24" fmla="*/ 1276037 w 1705369"/>
              <a:gd name="connsiteY24" fmla="*/ 431926 h 1705369"/>
              <a:gd name="connsiteX25" fmla="*/ 1276037 w 1705369"/>
              <a:gd name="connsiteY25" fmla="*/ 431927 h 170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05369" h="1705369">
                <a:moveTo>
                  <a:pt x="1097655" y="431379"/>
                </a:moveTo>
                <a:lnTo>
                  <a:pt x="1280062" y="318406"/>
                </a:lnTo>
                <a:lnTo>
                  <a:pt x="1386963" y="425307"/>
                </a:lnTo>
                <a:lnTo>
                  <a:pt x="1273991" y="607713"/>
                </a:lnTo>
                <a:cubicBezTo>
                  <a:pt x="1317503" y="682547"/>
                  <a:pt x="1340298" y="767619"/>
                  <a:pt x="1340032" y="854183"/>
                </a:cubicBezTo>
                <a:lnTo>
                  <a:pt x="1529072" y="955665"/>
                </a:lnTo>
                <a:lnTo>
                  <a:pt x="1489943" y="1101695"/>
                </a:lnTo>
                <a:lnTo>
                  <a:pt x="1275488" y="1095060"/>
                </a:lnTo>
                <a:cubicBezTo>
                  <a:pt x="1232437" y="1170160"/>
                  <a:pt x="1170160" y="1232437"/>
                  <a:pt x="1095060" y="1275488"/>
                </a:cubicBezTo>
                <a:lnTo>
                  <a:pt x="1101695" y="1489943"/>
                </a:lnTo>
                <a:lnTo>
                  <a:pt x="955665" y="1529072"/>
                </a:lnTo>
                <a:lnTo>
                  <a:pt x="854183" y="1340032"/>
                </a:lnTo>
                <a:cubicBezTo>
                  <a:pt x="767619" y="1340298"/>
                  <a:pt x="682547" y="1317503"/>
                  <a:pt x="607714" y="1273991"/>
                </a:cubicBezTo>
                <a:lnTo>
                  <a:pt x="425307" y="1386963"/>
                </a:lnTo>
                <a:lnTo>
                  <a:pt x="318406" y="1280062"/>
                </a:lnTo>
                <a:lnTo>
                  <a:pt x="431378" y="1097656"/>
                </a:lnTo>
                <a:cubicBezTo>
                  <a:pt x="387866" y="1022822"/>
                  <a:pt x="365071" y="937750"/>
                  <a:pt x="365337" y="851186"/>
                </a:cubicBezTo>
                <a:lnTo>
                  <a:pt x="176297" y="749704"/>
                </a:lnTo>
                <a:lnTo>
                  <a:pt x="215426" y="603674"/>
                </a:lnTo>
                <a:lnTo>
                  <a:pt x="429881" y="610309"/>
                </a:lnTo>
                <a:cubicBezTo>
                  <a:pt x="472932" y="535209"/>
                  <a:pt x="535209" y="472932"/>
                  <a:pt x="610309" y="429881"/>
                </a:cubicBezTo>
                <a:lnTo>
                  <a:pt x="603674" y="215426"/>
                </a:lnTo>
                <a:lnTo>
                  <a:pt x="749704" y="176297"/>
                </a:lnTo>
                <a:lnTo>
                  <a:pt x="851186" y="365337"/>
                </a:lnTo>
                <a:cubicBezTo>
                  <a:pt x="937750" y="365071"/>
                  <a:pt x="1022822" y="387866"/>
                  <a:pt x="1097655" y="431378"/>
                </a:cubicBezTo>
                <a:lnTo>
                  <a:pt x="1097655" y="431379"/>
                </a:lnTo>
                <a:close/>
              </a:path>
            </a:pathLst>
          </a:custGeom>
          <a:solidFill>
            <a:schemeClr val="bg2">
              <a:lumMod val="75000"/>
            </a:schemeClr>
          </a:solidFill>
          <a:ln>
            <a:solidFill>
              <a:srgbClr val="66003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9804" tIns="589804" rIns="589805" bIns="589805" numCol="1" spcCol="1270" anchor="ctr" anchorCtr="0">
            <a:noAutofit/>
          </a:bodyPr>
          <a:lstStyle/>
          <a:p>
            <a:pPr marL="0" lvl="0" indent="0" algn="ctr" defTabSz="844550">
              <a:lnSpc>
                <a:spcPct val="90000"/>
              </a:lnSpc>
              <a:spcBef>
                <a:spcPct val="0"/>
              </a:spcBef>
              <a:spcAft>
                <a:spcPct val="35000"/>
              </a:spcAft>
              <a:buNone/>
            </a:pPr>
            <a:r>
              <a:rPr lang="en-US" sz="1400" kern="1200" dirty="0">
                <a:solidFill>
                  <a:schemeClr val="tx1"/>
                </a:solidFill>
              </a:rPr>
              <a:t>Research</a:t>
            </a:r>
          </a:p>
          <a:p>
            <a:pPr marL="0" lvl="0" indent="0" algn="ctr" defTabSz="844550">
              <a:lnSpc>
                <a:spcPct val="90000"/>
              </a:lnSpc>
              <a:spcBef>
                <a:spcPct val="0"/>
              </a:spcBef>
              <a:spcAft>
                <a:spcPct val="35000"/>
              </a:spcAft>
              <a:buNone/>
            </a:pPr>
            <a:r>
              <a:rPr lang="en-US" sz="1400" dirty="0">
                <a:solidFill>
                  <a:schemeClr val="tx1"/>
                </a:solidFill>
              </a:rPr>
              <a:t>Question</a:t>
            </a:r>
            <a:endParaRPr lang="en-US" sz="1400" kern="1200" dirty="0">
              <a:solidFill>
                <a:schemeClr val="tx1"/>
              </a:solidFill>
            </a:endParaRPr>
          </a:p>
        </p:txBody>
      </p:sp>
      <p:pic>
        <p:nvPicPr>
          <p:cNvPr id="5" name="Picture 4">
            <a:extLst>
              <a:ext uri="{FF2B5EF4-FFF2-40B4-BE49-F238E27FC236}">
                <a16:creationId xmlns:a16="http://schemas.microsoft.com/office/drawing/2014/main" id="{3D19EB53-8CED-4A11-8C3A-B742D002A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863" y="2576527"/>
            <a:ext cx="2825186" cy="1513557"/>
          </a:xfrm>
          <a:prstGeom prst="rect">
            <a:avLst/>
          </a:prstGeom>
        </p:spPr>
      </p:pic>
    </p:spTree>
    <p:extLst>
      <p:ext uri="{BB962C8B-B14F-4D97-AF65-F5344CB8AC3E}">
        <p14:creationId xmlns:p14="http://schemas.microsoft.com/office/powerpoint/2010/main" val="14319169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A55653-9158-4F52-982B-1416277C5789}"/>
              </a:ext>
            </a:extLst>
          </p:cNvPr>
          <p:cNvSpPr>
            <a:spLocks noGrp="1"/>
          </p:cNvSpPr>
          <p:nvPr>
            <p:ph type="body" sz="quarter" idx="11"/>
          </p:nvPr>
        </p:nvSpPr>
        <p:spPr>
          <a:xfrm>
            <a:off x="1097278" y="2208179"/>
            <a:ext cx="1233743" cy="755650"/>
          </a:xfrm>
        </p:spPr>
        <p:txBody>
          <a:bodyPr/>
          <a:lstStyle/>
          <a:p>
            <a:r>
              <a:rPr lang="en-US" dirty="0"/>
              <a:t>Introduction</a:t>
            </a:r>
          </a:p>
        </p:txBody>
      </p:sp>
      <p:sp>
        <p:nvSpPr>
          <p:cNvPr id="2" name="Title 1">
            <a:extLst>
              <a:ext uri="{FF2B5EF4-FFF2-40B4-BE49-F238E27FC236}">
                <a16:creationId xmlns:a16="http://schemas.microsoft.com/office/drawing/2014/main" id="{775D9352-6D99-48F8-A33B-4A275A88B155}"/>
              </a:ext>
            </a:extLst>
          </p:cNvPr>
          <p:cNvSpPr>
            <a:spLocks noGrp="1"/>
          </p:cNvSpPr>
          <p:nvPr>
            <p:ph type="title"/>
          </p:nvPr>
        </p:nvSpPr>
        <p:spPr>
          <a:xfrm>
            <a:off x="3491155" y="450611"/>
            <a:ext cx="6369236" cy="755650"/>
          </a:xfrm>
        </p:spPr>
        <p:txBody>
          <a:bodyPr/>
          <a:lstStyle/>
          <a:p>
            <a:pPr algn="ctr"/>
            <a:r>
              <a:rPr lang="en-US" sz="3600" dirty="0">
                <a:solidFill>
                  <a:schemeClr val="tx1">
                    <a:lumMod val="85000"/>
                    <a:lumOff val="15000"/>
                  </a:schemeClr>
                </a:solidFill>
              </a:rPr>
              <a:t>Course Modules</a:t>
            </a:r>
            <a:br>
              <a:rPr lang="en-US" sz="3200" dirty="0"/>
            </a:br>
            <a:r>
              <a:rPr lang="en-US" sz="1800" i="1" dirty="0"/>
              <a:t>January 20, 2022-June 23, 2022</a:t>
            </a:r>
          </a:p>
        </p:txBody>
      </p:sp>
      <p:sp>
        <p:nvSpPr>
          <p:cNvPr id="5" name="Text Placeholder 4">
            <a:extLst>
              <a:ext uri="{FF2B5EF4-FFF2-40B4-BE49-F238E27FC236}">
                <a16:creationId xmlns:a16="http://schemas.microsoft.com/office/drawing/2014/main" id="{B58A9559-BDC4-4136-BD9C-F836CF7F3DAA}"/>
              </a:ext>
            </a:extLst>
          </p:cNvPr>
          <p:cNvSpPr>
            <a:spLocks noGrp="1"/>
          </p:cNvSpPr>
          <p:nvPr>
            <p:ph type="body" sz="quarter" idx="13"/>
          </p:nvPr>
        </p:nvSpPr>
        <p:spPr>
          <a:xfrm>
            <a:off x="2405038" y="2586004"/>
            <a:ext cx="963021" cy="616376"/>
          </a:xfrm>
        </p:spPr>
        <p:txBody>
          <a:bodyPr>
            <a:noAutofit/>
          </a:bodyPr>
          <a:lstStyle/>
          <a:p>
            <a:r>
              <a:rPr lang="en-US" dirty="0"/>
              <a:t>Use &amp; </a:t>
            </a:r>
          </a:p>
          <a:p>
            <a:r>
              <a:rPr lang="en-US" dirty="0"/>
              <a:t>Role of</a:t>
            </a:r>
          </a:p>
          <a:p>
            <a:r>
              <a:rPr lang="en-US" dirty="0"/>
              <a:t>Theory	</a:t>
            </a:r>
          </a:p>
        </p:txBody>
      </p:sp>
      <p:sp>
        <p:nvSpPr>
          <p:cNvPr id="6" name="Text Placeholder 5">
            <a:extLst>
              <a:ext uri="{FF2B5EF4-FFF2-40B4-BE49-F238E27FC236}">
                <a16:creationId xmlns:a16="http://schemas.microsoft.com/office/drawing/2014/main" id="{4EE67939-8CFE-4008-9DFE-FDBCD154EFA8}"/>
              </a:ext>
            </a:extLst>
          </p:cNvPr>
          <p:cNvSpPr>
            <a:spLocks noGrp="1"/>
          </p:cNvSpPr>
          <p:nvPr>
            <p:ph type="body" sz="quarter" idx="14"/>
          </p:nvPr>
        </p:nvSpPr>
        <p:spPr>
          <a:xfrm>
            <a:off x="3671576" y="2318773"/>
            <a:ext cx="787576" cy="737192"/>
          </a:xfrm>
        </p:spPr>
        <p:txBody>
          <a:bodyPr/>
          <a:lstStyle/>
          <a:p>
            <a:r>
              <a:rPr lang="en-US" dirty="0">
                <a:solidFill>
                  <a:schemeClr val="tx1"/>
                </a:solidFill>
              </a:rPr>
              <a:t>Small </a:t>
            </a:r>
          </a:p>
          <a:p>
            <a:r>
              <a:rPr lang="en-US" dirty="0">
                <a:solidFill>
                  <a:schemeClr val="tx1"/>
                </a:solidFill>
              </a:rPr>
              <a:t>Group</a:t>
            </a:r>
          </a:p>
        </p:txBody>
      </p:sp>
      <p:sp>
        <p:nvSpPr>
          <p:cNvPr id="7" name="Text Placeholder 6">
            <a:extLst>
              <a:ext uri="{FF2B5EF4-FFF2-40B4-BE49-F238E27FC236}">
                <a16:creationId xmlns:a16="http://schemas.microsoft.com/office/drawing/2014/main" id="{E8662527-EDED-4BC8-8E71-4F2D12531BCA}"/>
              </a:ext>
            </a:extLst>
          </p:cNvPr>
          <p:cNvSpPr>
            <a:spLocks noGrp="1"/>
          </p:cNvSpPr>
          <p:nvPr>
            <p:ph type="body" sz="quarter" idx="15"/>
          </p:nvPr>
        </p:nvSpPr>
        <p:spPr>
          <a:xfrm>
            <a:off x="4565405" y="2402550"/>
            <a:ext cx="1279462" cy="755650"/>
          </a:xfrm>
        </p:spPr>
        <p:txBody>
          <a:bodyPr/>
          <a:lstStyle/>
          <a:p>
            <a:r>
              <a:rPr lang="en-US" dirty="0"/>
              <a:t>Theory in </a:t>
            </a:r>
          </a:p>
          <a:p>
            <a:r>
              <a:rPr lang="en-US" dirty="0"/>
              <a:t>Intervention</a:t>
            </a:r>
          </a:p>
          <a:p>
            <a:r>
              <a:rPr lang="en-US" dirty="0"/>
              <a:t>Design</a:t>
            </a:r>
          </a:p>
        </p:txBody>
      </p:sp>
      <p:sp>
        <p:nvSpPr>
          <p:cNvPr id="11" name="TextBox 10">
            <a:extLst>
              <a:ext uri="{FF2B5EF4-FFF2-40B4-BE49-F238E27FC236}">
                <a16:creationId xmlns:a16="http://schemas.microsoft.com/office/drawing/2014/main" id="{0B8B0295-CB16-4320-8D84-0BEBC6BAEF40}"/>
              </a:ext>
            </a:extLst>
          </p:cNvPr>
          <p:cNvSpPr txBox="1"/>
          <p:nvPr/>
        </p:nvSpPr>
        <p:spPr>
          <a:xfrm>
            <a:off x="1360967" y="914400"/>
            <a:ext cx="45719" cy="369332"/>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119F8993-C09F-4893-A4D1-8F164CACFF54}"/>
              </a:ext>
            </a:extLst>
          </p:cNvPr>
          <p:cNvPicPr>
            <a:picLocks noChangeAspect="1"/>
          </p:cNvPicPr>
          <p:nvPr/>
        </p:nvPicPr>
        <p:blipFill>
          <a:blip r:embed="rId2"/>
          <a:stretch>
            <a:fillRect/>
          </a:stretch>
        </p:blipFill>
        <p:spPr>
          <a:xfrm>
            <a:off x="6150614" y="1040661"/>
            <a:ext cx="1914310" cy="755970"/>
          </a:xfrm>
          <a:prstGeom prst="rect">
            <a:avLst/>
          </a:prstGeom>
        </p:spPr>
      </p:pic>
      <p:pic>
        <p:nvPicPr>
          <p:cNvPr id="18" name="Picture 17">
            <a:extLst>
              <a:ext uri="{FF2B5EF4-FFF2-40B4-BE49-F238E27FC236}">
                <a16:creationId xmlns:a16="http://schemas.microsoft.com/office/drawing/2014/main" id="{9BDA767A-10B1-49A3-B28F-FF2AC5BE8336}"/>
              </a:ext>
            </a:extLst>
          </p:cNvPr>
          <p:cNvPicPr>
            <a:picLocks noChangeAspect="1"/>
          </p:cNvPicPr>
          <p:nvPr/>
        </p:nvPicPr>
        <p:blipFill>
          <a:blip r:embed="rId2"/>
          <a:stretch>
            <a:fillRect/>
          </a:stretch>
        </p:blipFill>
        <p:spPr>
          <a:xfrm>
            <a:off x="7284639" y="1040661"/>
            <a:ext cx="1914310" cy="755970"/>
          </a:xfrm>
          <a:prstGeom prst="rect">
            <a:avLst/>
          </a:prstGeom>
        </p:spPr>
      </p:pic>
      <p:pic>
        <p:nvPicPr>
          <p:cNvPr id="22" name="Picture 21">
            <a:extLst>
              <a:ext uri="{FF2B5EF4-FFF2-40B4-BE49-F238E27FC236}">
                <a16:creationId xmlns:a16="http://schemas.microsoft.com/office/drawing/2014/main" id="{EB7669E9-68B3-4E02-AA6C-AE0161119892}"/>
              </a:ext>
            </a:extLst>
          </p:cNvPr>
          <p:cNvPicPr>
            <a:picLocks noChangeAspect="1"/>
          </p:cNvPicPr>
          <p:nvPr/>
        </p:nvPicPr>
        <p:blipFill>
          <a:blip r:embed="rId2"/>
          <a:stretch>
            <a:fillRect/>
          </a:stretch>
        </p:blipFill>
        <p:spPr>
          <a:xfrm>
            <a:off x="9265901" y="2440664"/>
            <a:ext cx="1914310" cy="755970"/>
          </a:xfrm>
          <a:prstGeom prst="rect">
            <a:avLst/>
          </a:prstGeom>
        </p:spPr>
      </p:pic>
      <p:sp>
        <p:nvSpPr>
          <p:cNvPr id="26" name="Text Placeholder 6">
            <a:extLst>
              <a:ext uri="{FF2B5EF4-FFF2-40B4-BE49-F238E27FC236}">
                <a16:creationId xmlns:a16="http://schemas.microsoft.com/office/drawing/2014/main" id="{E79D7466-E804-48E6-8455-B74726B7AC23}"/>
              </a:ext>
            </a:extLst>
          </p:cNvPr>
          <p:cNvSpPr txBox="1">
            <a:spLocks/>
          </p:cNvSpPr>
          <p:nvPr/>
        </p:nvSpPr>
        <p:spPr>
          <a:xfrm>
            <a:off x="6804901" y="2412932"/>
            <a:ext cx="1279462"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Quantitative Analytic Techniques</a:t>
            </a:r>
          </a:p>
        </p:txBody>
      </p:sp>
      <p:sp>
        <p:nvSpPr>
          <p:cNvPr id="27" name="Text Placeholder 5">
            <a:extLst>
              <a:ext uri="{FF2B5EF4-FFF2-40B4-BE49-F238E27FC236}">
                <a16:creationId xmlns:a16="http://schemas.microsoft.com/office/drawing/2014/main" id="{8D16FCA7-2C01-4A0B-9CD1-F4A8365962B8}"/>
              </a:ext>
            </a:extLst>
          </p:cNvPr>
          <p:cNvSpPr txBox="1">
            <a:spLocks/>
          </p:cNvSpPr>
          <p:nvPr/>
        </p:nvSpPr>
        <p:spPr>
          <a:xfrm>
            <a:off x="7983683" y="2330979"/>
            <a:ext cx="826937"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Small </a:t>
            </a:r>
          </a:p>
          <a:p>
            <a:r>
              <a:rPr lang="en-US"/>
              <a:t>Group</a:t>
            </a:r>
            <a:endParaRPr lang="en-US" dirty="0"/>
          </a:p>
        </p:txBody>
      </p:sp>
      <p:sp>
        <p:nvSpPr>
          <p:cNvPr id="28" name="Text Placeholder 5">
            <a:extLst>
              <a:ext uri="{FF2B5EF4-FFF2-40B4-BE49-F238E27FC236}">
                <a16:creationId xmlns:a16="http://schemas.microsoft.com/office/drawing/2014/main" id="{426E190B-40FF-4D9F-BABE-13BBC732A3A5}"/>
              </a:ext>
            </a:extLst>
          </p:cNvPr>
          <p:cNvSpPr txBox="1">
            <a:spLocks/>
          </p:cNvSpPr>
          <p:nvPr/>
        </p:nvSpPr>
        <p:spPr>
          <a:xfrm>
            <a:off x="5765458" y="2302525"/>
            <a:ext cx="826937"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Small </a:t>
            </a:r>
          </a:p>
          <a:p>
            <a:r>
              <a:rPr lang="en-US"/>
              <a:t>Group</a:t>
            </a:r>
            <a:endParaRPr lang="en-US" dirty="0"/>
          </a:p>
        </p:txBody>
      </p:sp>
      <p:sp>
        <p:nvSpPr>
          <p:cNvPr id="29" name="Text Placeholder 5">
            <a:extLst>
              <a:ext uri="{FF2B5EF4-FFF2-40B4-BE49-F238E27FC236}">
                <a16:creationId xmlns:a16="http://schemas.microsoft.com/office/drawing/2014/main" id="{06873AEE-3560-4E43-AE20-F06FB043D852}"/>
              </a:ext>
            </a:extLst>
          </p:cNvPr>
          <p:cNvSpPr txBox="1">
            <a:spLocks/>
          </p:cNvSpPr>
          <p:nvPr/>
        </p:nvSpPr>
        <p:spPr>
          <a:xfrm>
            <a:off x="1152942" y="3773318"/>
            <a:ext cx="826937"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Small </a:t>
            </a:r>
          </a:p>
          <a:p>
            <a:r>
              <a:rPr lang="en-US" dirty="0"/>
              <a:t>Group</a:t>
            </a:r>
          </a:p>
        </p:txBody>
      </p:sp>
      <p:sp>
        <p:nvSpPr>
          <p:cNvPr id="30" name="Text Placeholder 6">
            <a:extLst>
              <a:ext uri="{FF2B5EF4-FFF2-40B4-BE49-F238E27FC236}">
                <a16:creationId xmlns:a16="http://schemas.microsoft.com/office/drawing/2014/main" id="{8BFFF803-4F30-49AB-B9C8-9AF6B5205D1C}"/>
              </a:ext>
            </a:extLst>
          </p:cNvPr>
          <p:cNvSpPr txBox="1">
            <a:spLocks/>
          </p:cNvSpPr>
          <p:nvPr/>
        </p:nvSpPr>
        <p:spPr>
          <a:xfrm>
            <a:off x="8994736" y="2426801"/>
            <a:ext cx="1279462"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Quantitative Analytic Techniques</a:t>
            </a:r>
          </a:p>
        </p:txBody>
      </p:sp>
      <p:sp>
        <p:nvSpPr>
          <p:cNvPr id="31" name="Rectangle 30">
            <a:extLst>
              <a:ext uri="{FF2B5EF4-FFF2-40B4-BE49-F238E27FC236}">
                <a16:creationId xmlns:a16="http://schemas.microsoft.com/office/drawing/2014/main" id="{6D0BA970-3A57-41FC-A82A-4063637486F3}"/>
              </a:ext>
            </a:extLst>
          </p:cNvPr>
          <p:cNvSpPr/>
          <p:nvPr/>
        </p:nvSpPr>
        <p:spPr>
          <a:xfrm>
            <a:off x="2291505" y="3481091"/>
            <a:ext cx="797442" cy="458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10</a:t>
            </a:r>
          </a:p>
        </p:txBody>
      </p:sp>
      <p:sp>
        <p:nvSpPr>
          <p:cNvPr id="35" name="Rectangle 34">
            <a:extLst>
              <a:ext uri="{FF2B5EF4-FFF2-40B4-BE49-F238E27FC236}">
                <a16:creationId xmlns:a16="http://schemas.microsoft.com/office/drawing/2014/main" id="{32FEF37A-4EDD-493B-8C9C-D206DF863892}"/>
              </a:ext>
            </a:extLst>
          </p:cNvPr>
          <p:cNvSpPr/>
          <p:nvPr/>
        </p:nvSpPr>
        <p:spPr>
          <a:xfrm>
            <a:off x="6911101" y="3482002"/>
            <a:ext cx="797442" cy="4584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14</a:t>
            </a:r>
          </a:p>
        </p:txBody>
      </p:sp>
      <p:sp>
        <p:nvSpPr>
          <p:cNvPr id="37" name="Rectangle 36">
            <a:extLst>
              <a:ext uri="{FF2B5EF4-FFF2-40B4-BE49-F238E27FC236}">
                <a16:creationId xmlns:a16="http://schemas.microsoft.com/office/drawing/2014/main" id="{DC5EC1EE-7541-403B-ADD8-F3CFA2312070}"/>
              </a:ext>
            </a:extLst>
          </p:cNvPr>
          <p:cNvSpPr/>
          <p:nvPr/>
        </p:nvSpPr>
        <p:spPr>
          <a:xfrm>
            <a:off x="9062949" y="3473742"/>
            <a:ext cx="797442" cy="458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16</a:t>
            </a:r>
          </a:p>
        </p:txBody>
      </p:sp>
      <p:sp>
        <p:nvSpPr>
          <p:cNvPr id="58" name="Text Placeholder 6">
            <a:extLst>
              <a:ext uri="{FF2B5EF4-FFF2-40B4-BE49-F238E27FC236}">
                <a16:creationId xmlns:a16="http://schemas.microsoft.com/office/drawing/2014/main" id="{D6B51636-AABD-43BF-995D-F67D626C154D}"/>
              </a:ext>
            </a:extLst>
          </p:cNvPr>
          <p:cNvSpPr txBox="1">
            <a:spLocks/>
          </p:cNvSpPr>
          <p:nvPr/>
        </p:nvSpPr>
        <p:spPr>
          <a:xfrm>
            <a:off x="2201401" y="3822098"/>
            <a:ext cx="1279462" cy="8731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Quantitative Analytic Techniques</a:t>
            </a:r>
          </a:p>
        </p:txBody>
      </p:sp>
      <p:sp>
        <p:nvSpPr>
          <p:cNvPr id="59" name="Text Placeholder 5">
            <a:extLst>
              <a:ext uri="{FF2B5EF4-FFF2-40B4-BE49-F238E27FC236}">
                <a16:creationId xmlns:a16="http://schemas.microsoft.com/office/drawing/2014/main" id="{FF9E79BA-8110-4B13-9420-990D8CD281A1}"/>
              </a:ext>
            </a:extLst>
          </p:cNvPr>
          <p:cNvSpPr txBox="1">
            <a:spLocks/>
          </p:cNvSpPr>
          <p:nvPr/>
        </p:nvSpPr>
        <p:spPr>
          <a:xfrm>
            <a:off x="3640640" y="3707490"/>
            <a:ext cx="787576" cy="85178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Small </a:t>
            </a:r>
          </a:p>
          <a:p>
            <a:r>
              <a:rPr lang="en-US" dirty="0"/>
              <a:t>Group</a:t>
            </a:r>
          </a:p>
        </p:txBody>
      </p:sp>
      <p:sp>
        <p:nvSpPr>
          <p:cNvPr id="60" name="Text Placeholder 5">
            <a:extLst>
              <a:ext uri="{FF2B5EF4-FFF2-40B4-BE49-F238E27FC236}">
                <a16:creationId xmlns:a16="http://schemas.microsoft.com/office/drawing/2014/main" id="{DC4E387C-54B4-4139-A54E-0A2D8EEFB3FE}"/>
              </a:ext>
            </a:extLst>
          </p:cNvPr>
          <p:cNvSpPr txBox="1">
            <a:spLocks/>
          </p:cNvSpPr>
          <p:nvPr/>
        </p:nvSpPr>
        <p:spPr>
          <a:xfrm>
            <a:off x="5886202" y="3727678"/>
            <a:ext cx="787576" cy="85178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Small </a:t>
            </a:r>
          </a:p>
          <a:p>
            <a:r>
              <a:rPr lang="en-US" dirty="0"/>
              <a:t>Group</a:t>
            </a:r>
          </a:p>
        </p:txBody>
      </p:sp>
      <p:sp>
        <p:nvSpPr>
          <p:cNvPr id="61" name="Text Placeholder 5">
            <a:extLst>
              <a:ext uri="{FF2B5EF4-FFF2-40B4-BE49-F238E27FC236}">
                <a16:creationId xmlns:a16="http://schemas.microsoft.com/office/drawing/2014/main" id="{035677AF-B798-4D32-8B91-EF52790893FB}"/>
              </a:ext>
            </a:extLst>
          </p:cNvPr>
          <p:cNvSpPr txBox="1">
            <a:spLocks/>
          </p:cNvSpPr>
          <p:nvPr/>
        </p:nvSpPr>
        <p:spPr>
          <a:xfrm>
            <a:off x="8052580" y="3707490"/>
            <a:ext cx="787576" cy="85178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Small </a:t>
            </a:r>
          </a:p>
          <a:p>
            <a:r>
              <a:rPr lang="en-US"/>
              <a:t>Group</a:t>
            </a:r>
            <a:endParaRPr lang="en-US" dirty="0"/>
          </a:p>
        </p:txBody>
      </p:sp>
      <p:sp>
        <p:nvSpPr>
          <p:cNvPr id="62" name="Text Placeholder 5">
            <a:extLst>
              <a:ext uri="{FF2B5EF4-FFF2-40B4-BE49-F238E27FC236}">
                <a16:creationId xmlns:a16="http://schemas.microsoft.com/office/drawing/2014/main" id="{4A52DDD9-ED72-4D63-B15F-FCECDB2BD44C}"/>
              </a:ext>
            </a:extLst>
          </p:cNvPr>
          <p:cNvSpPr txBox="1">
            <a:spLocks/>
          </p:cNvSpPr>
          <p:nvPr/>
        </p:nvSpPr>
        <p:spPr>
          <a:xfrm>
            <a:off x="1109397" y="5296035"/>
            <a:ext cx="787576" cy="7371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Small </a:t>
            </a:r>
          </a:p>
          <a:p>
            <a:r>
              <a:rPr lang="en-US" dirty="0"/>
              <a:t>Group</a:t>
            </a:r>
          </a:p>
        </p:txBody>
      </p:sp>
      <p:sp>
        <p:nvSpPr>
          <p:cNvPr id="63" name="Text Placeholder 5">
            <a:extLst>
              <a:ext uri="{FF2B5EF4-FFF2-40B4-BE49-F238E27FC236}">
                <a16:creationId xmlns:a16="http://schemas.microsoft.com/office/drawing/2014/main" id="{5382E817-DD98-41A9-893D-C10C929D35C9}"/>
              </a:ext>
            </a:extLst>
          </p:cNvPr>
          <p:cNvSpPr txBox="1">
            <a:spLocks/>
          </p:cNvSpPr>
          <p:nvPr/>
        </p:nvSpPr>
        <p:spPr>
          <a:xfrm>
            <a:off x="3394870" y="5301548"/>
            <a:ext cx="787576" cy="7371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Small </a:t>
            </a:r>
          </a:p>
          <a:p>
            <a:r>
              <a:rPr lang="en-US" dirty="0"/>
              <a:t>Group</a:t>
            </a:r>
          </a:p>
        </p:txBody>
      </p:sp>
      <p:sp>
        <p:nvSpPr>
          <p:cNvPr id="64" name="Text Placeholder 5">
            <a:extLst>
              <a:ext uri="{FF2B5EF4-FFF2-40B4-BE49-F238E27FC236}">
                <a16:creationId xmlns:a16="http://schemas.microsoft.com/office/drawing/2014/main" id="{97F1EB1A-18E3-4BFC-9EAC-3D503E307834}"/>
              </a:ext>
            </a:extLst>
          </p:cNvPr>
          <p:cNvSpPr txBox="1">
            <a:spLocks/>
          </p:cNvSpPr>
          <p:nvPr/>
        </p:nvSpPr>
        <p:spPr>
          <a:xfrm>
            <a:off x="5639223" y="5314290"/>
            <a:ext cx="787576" cy="7371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Small </a:t>
            </a:r>
          </a:p>
          <a:p>
            <a:r>
              <a:rPr lang="en-US"/>
              <a:t>Group</a:t>
            </a:r>
            <a:endParaRPr lang="en-US" dirty="0"/>
          </a:p>
        </p:txBody>
      </p:sp>
      <p:sp>
        <p:nvSpPr>
          <p:cNvPr id="65" name="Text Placeholder 5">
            <a:extLst>
              <a:ext uri="{FF2B5EF4-FFF2-40B4-BE49-F238E27FC236}">
                <a16:creationId xmlns:a16="http://schemas.microsoft.com/office/drawing/2014/main" id="{0D24BDF3-4CC5-4A0D-BD11-F905012BFCCA}"/>
              </a:ext>
            </a:extLst>
          </p:cNvPr>
          <p:cNvSpPr txBox="1">
            <a:spLocks/>
          </p:cNvSpPr>
          <p:nvPr/>
        </p:nvSpPr>
        <p:spPr>
          <a:xfrm>
            <a:off x="5035134" y="4156291"/>
            <a:ext cx="787576" cy="7371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1" name="Rectangle 70">
            <a:extLst>
              <a:ext uri="{FF2B5EF4-FFF2-40B4-BE49-F238E27FC236}">
                <a16:creationId xmlns:a16="http://schemas.microsoft.com/office/drawing/2014/main" id="{BDBA29D9-E747-45A5-A3E3-D445A02C45FB}"/>
              </a:ext>
            </a:extLst>
          </p:cNvPr>
          <p:cNvSpPr/>
          <p:nvPr/>
        </p:nvSpPr>
        <p:spPr>
          <a:xfrm>
            <a:off x="1183982" y="3468778"/>
            <a:ext cx="797442" cy="458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9</a:t>
            </a:r>
          </a:p>
        </p:txBody>
      </p:sp>
      <p:sp>
        <p:nvSpPr>
          <p:cNvPr id="74" name="Text Placeholder 6">
            <a:extLst>
              <a:ext uri="{FF2B5EF4-FFF2-40B4-BE49-F238E27FC236}">
                <a16:creationId xmlns:a16="http://schemas.microsoft.com/office/drawing/2014/main" id="{4940B9B6-901A-437D-B6BF-7BA30CE6661F}"/>
              </a:ext>
            </a:extLst>
          </p:cNvPr>
          <p:cNvSpPr txBox="1">
            <a:spLocks/>
          </p:cNvSpPr>
          <p:nvPr/>
        </p:nvSpPr>
        <p:spPr>
          <a:xfrm>
            <a:off x="4697864" y="3795564"/>
            <a:ext cx="1279462" cy="8731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Qualitative  &amp; Mixed Methods</a:t>
            </a:r>
          </a:p>
        </p:txBody>
      </p:sp>
      <p:sp>
        <p:nvSpPr>
          <p:cNvPr id="75" name="Text Placeholder 6">
            <a:extLst>
              <a:ext uri="{FF2B5EF4-FFF2-40B4-BE49-F238E27FC236}">
                <a16:creationId xmlns:a16="http://schemas.microsoft.com/office/drawing/2014/main" id="{B9490DF9-CF64-46CE-AD08-F311B250672A}"/>
              </a:ext>
            </a:extLst>
          </p:cNvPr>
          <p:cNvSpPr txBox="1">
            <a:spLocks/>
          </p:cNvSpPr>
          <p:nvPr/>
        </p:nvSpPr>
        <p:spPr>
          <a:xfrm>
            <a:off x="6918165" y="3809075"/>
            <a:ext cx="1279462" cy="8731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Qualitative  &amp; Mixed Methods</a:t>
            </a:r>
          </a:p>
        </p:txBody>
      </p:sp>
      <p:sp>
        <p:nvSpPr>
          <p:cNvPr id="76" name="Text Placeholder 6">
            <a:extLst>
              <a:ext uri="{FF2B5EF4-FFF2-40B4-BE49-F238E27FC236}">
                <a16:creationId xmlns:a16="http://schemas.microsoft.com/office/drawing/2014/main" id="{155B7A2B-2439-4906-BB26-27A9AA91D8EE}"/>
              </a:ext>
            </a:extLst>
          </p:cNvPr>
          <p:cNvSpPr txBox="1">
            <a:spLocks/>
          </p:cNvSpPr>
          <p:nvPr/>
        </p:nvSpPr>
        <p:spPr>
          <a:xfrm flipH="1">
            <a:off x="9098539" y="3832246"/>
            <a:ext cx="1453033" cy="8731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Measures</a:t>
            </a:r>
          </a:p>
          <a:p>
            <a:r>
              <a:rPr lang="en-US" dirty="0"/>
              <a:t>&amp;</a:t>
            </a:r>
          </a:p>
          <a:p>
            <a:r>
              <a:rPr lang="en-US" dirty="0"/>
              <a:t>Measurement</a:t>
            </a:r>
          </a:p>
        </p:txBody>
      </p:sp>
      <p:sp>
        <p:nvSpPr>
          <p:cNvPr id="77" name="Text Placeholder 6">
            <a:extLst>
              <a:ext uri="{FF2B5EF4-FFF2-40B4-BE49-F238E27FC236}">
                <a16:creationId xmlns:a16="http://schemas.microsoft.com/office/drawing/2014/main" id="{53301252-D02B-45F6-8007-2945DE1F44CB}"/>
              </a:ext>
            </a:extLst>
          </p:cNvPr>
          <p:cNvSpPr txBox="1">
            <a:spLocks/>
          </p:cNvSpPr>
          <p:nvPr/>
        </p:nvSpPr>
        <p:spPr>
          <a:xfrm>
            <a:off x="2246817" y="5397840"/>
            <a:ext cx="1279462"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a:t>
            </a:r>
          </a:p>
          <a:p>
            <a:r>
              <a:rPr lang="en-US" dirty="0"/>
              <a:t> it all Together</a:t>
            </a:r>
          </a:p>
        </p:txBody>
      </p:sp>
      <p:sp>
        <p:nvSpPr>
          <p:cNvPr id="78" name="Rectangle 77">
            <a:extLst>
              <a:ext uri="{FF2B5EF4-FFF2-40B4-BE49-F238E27FC236}">
                <a16:creationId xmlns:a16="http://schemas.microsoft.com/office/drawing/2014/main" id="{1AF1CCA5-FDCF-47DE-9CA4-F231A405D5CF}"/>
              </a:ext>
            </a:extLst>
          </p:cNvPr>
          <p:cNvSpPr/>
          <p:nvPr/>
        </p:nvSpPr>
        <p:spPr>
          <a:xfrm>
            <a:off x="3063290" y="4770353"/>
            <a:ext cx="2242143" cy="251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9" name="Text Placeholder 5">
            <a:extLst>
              <a:ext uri="{FF2B5EF4-FFF2-40B4-BE49-F238E27FC236}">
                <a16:creationId xmlns:a16="http://schemas.microsoft.com/office/drawing/2014/main" id="{07273386-8CEC-4D2D-95BE-E035EFAD8C73}"/>
              </a:ext>
            </a:extLst>
          </p:cNvPr>
          <p:cNvSpPr txBox="1">
            <a:spLocks/>
          </p:cNvSpPr>
          <p:nvPr/>
        </p:nvSpPr>
        <p:spPr>
          <a:xfrm>
            <a:off x="4512914" y="5423223"/>
            <a:ext cx="787576" cy="737192"/>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a:t>
            </a:r>
          </a:p>
          <a:p>
            <a:r>
              <a:rPr lang="en-US" dirty="0"/>
              <a:t>Topics</a:t>
            </a:r>
          </a:p>
          <a:p>
            <a:r>
              <a:rPr lang="en-US" dirty="0"/>
              <a:t>In MLI</a:t>
            </a:r>
          </a:p>
        </p:txBody>
      </p:sp>
      <p:sp>
        <p:nvSpPr>
          <p:cNvPr id="80" name="Text Placeholder 5">
            <a:extLst>
              <a:ext uri="{FF2B5EF4-FFF2-40B4-BE49-F238E27FC236}">
                <a16:creationId xmlns:a16="http://schemas.microsoft.com/office/drawing/2014/main" id="{5C7BF252-3D6C-476D-AB2F-86E41779F5FC}"/>
              </a:ext>
            </a:extLst>
          </p:cNvPr>
          <p:cNvSpPr txBox="1">
            <a:spLocks/>
          </p:cNvSpPr>
          <p:nvPr/>
        </p:nvSpPr>
        <p:spPr>
          <a:xfrm>
            <a:off x="6725690" y="5323770"/>
            <a:ext cx="1351935" cy="7371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Capstone</a:t>
            </a:r>
          </a:p>
          <a:p>
            <a:r>
              <a:rPr lang="en-US" dirty="0"/>
              <a:t>Presentations</a:t>
            </a:r>
          </a:p>
        </p:txBody>
      </p:sp>
      <p:sp>
        <p:nvSpPr>
          <p:cNvPr id="81" name="Text Placeholder 5">
            <a:extLst>
              <a:ext uri="{FF2B5EF4-FFF2-40B4-BE49-F238E27FC236}">
                <a16:creationId xmlns:a16="http://schemas.microsoft.com/office/drawing/2014/main" id="{EACC4A81-6AFF-47FD-89B9-C2D5EDE595CD}"/>
              </a:ext>
            </a:extLst>
          </p:cNvPr>
          <p:cNvSpPr txBox="1">
            <a:spLocks/>
          </p:cNvSpPr>
          <p:nvPr/>
        </p:nvSpPr>
        <p:spPr>
          <a:xfrm>
            <a:off x="8061181" y="5324416"/>
            <a:ext cx="1351935" cy="7371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Capstone</a:t>
            </a:r>
          </a:p>
          <a:p>
            <a:r>
              <a:rPr lang="en-US" dirty="0"/>
              <a:t>Presentations</a:t>
            </a:r>
          </a:p>
        </p:txBody>
      </p:sp>
      <p:sp>
        <p:nvSpPr>
          <p:cNvPr id="82" name="Rectangle 81">
            <a:extLst>
              <a:ext uri="{FF2B5EF4-FFF2-40B4-BE49-F238E27FC236}">
                <a16:creationId xmlns:a16="http://schemas.microsoft.com/office/drawing/2014/main" id="{0B059768-C03A-41B7-8F16-CAF8FA1B818B}"/>
              </a:ext>
            </a:extLst>
          </p:cNvPr>
          <p:cNvSpPr/>
          <p:nvPr/>
        </p:nvSpPr>
        <p:spPr>
          <a:xfrm>
            <a:off x="3639155" y="3459856"/>
            <a:ext cx="819823" cy="47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11</a:t>
            </a:r>
          </a:p>
        </p:txBody>
      </p:sp>
      <p:sp>
        <p:nvSpPr>
          <p:cNvPr id="83" name="Rectangle 82">
            <a:extLst>
              <a:ext uri="{FF2B5EF4-FFF2-40B4-BE49-F238E27FC236}">
                <a16:creationId xmlns:a16="http://schemas.microsoft.com/office/drawing/2014/main" id="{6B0A6BF6-99AF-440D-A1B9-A2E243CE709C}"/>
              </a:ext>
            </a:extLst>
          </p:cNvPr>
          <p:cNvSpPr/>
          <p:nvPr/>
        </p:nvSpPr>
        <p:spPr>
          <a:xfrm>
            <a:off x="5933954" y="3441540"/>
            <a:ext cx="819823" cy="47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13</a:t>
            </a:r>
          </a:p>
        </p:txBody>
      </p:sp>
      <p:sp>
        <p:nvSpPr>
          <p:cNvPr id="84" name="Rectangle 83">
            <a:extLst>
              <a:ext uri="{FF2B5EF4-FFF2-40B4-BE49-F238E27FC236}">
                <a16:creationId xmlns:a16="http://schemas.microsoft.com/office/drawing/2014/main" id="{932A661B-2C39-4260-9612-F0D076B90467}"/>
              </a:ext>
            </a:extLst>
          </p:cNvPr>
          <p:cNvSpPr/>
          <p:nvPr/>
        </p:nvSpPr>
        <p:spPr>
          <a:xfrm>
            <a:off x="8047614" y="3452506"/>
            <a:ext cx="819823" cy="47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15</a:t>
            </a:r>
          </a:p>
        </p:txBody>
      </p:sp>
      <p:pic>
        <p:nvPicPr>
          <p:cNvPr id="88" name="Picture 87">
            <a:extLst>
              <a:ext uri="{FF2B5EF4-FFF2-40B4-BE49-F238E27FC236}">
                <a16:creationId xmlns:a16="http://schemas.microsoft.com/office/drawing/2014/main" id="{0C705F63-80AE-4ADB-88C7-446780F0B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0" y="24159"/>
            <a:ext cx="2825186" cy="1513557"/>
          </a:xfrm>
          <a:prstGeom prst="rect">
            <a:avLst/>
          </a:prstGeom>
        </p:spPr>
      </p:pic>
      <p:sp>
        <p:nvSpPr>
          <p:cNvPr id="90" name="Rectangle 89">
            <a:extLst>
              <a:ext uri="{FF2B5EF4-FFF2-40B4-BE49-F238E27FC236}">
                <a16:creationId xmlns:a16="http://schemas.microsoft.com/office/drawing/2014/main" id="{7C23406C-1D60-451E-ACA8-707DA8E093A6}"/>
              </a:ext>
            </a:extLst>
          </p:cNvPr>
          <p:cNvSpPr/>
          <p:nvPr/>
        </p:nvSpPr>
        <p:spPr>
          <a:xfrm>
            <a:off x="460605" y="4575982"/>
            <a:ext cx="2712416"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4F1E7E-73FE-412E-9DC6-A38E69CF7E62}"/>
              </a:ext>
            </a:extLst>
          </p:cNvPr>
          <p:cNvSpPr/>
          <p:nvPr/>
        </p:nvSpPr>
        <p:spPr>
          <a:xfrm>
            <a:off x="4710252" y="3470472"/>
            <a:ext cx="797442" cy="4584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12</a:t>
            </a:r>
          </a:p>
        </p:txBody>
      </p:sp>
      <p:sp>
        <p:nvSpPr>
          <p:cNvPr id="100" name="Rectangle 99">
            <a:extLst>
              <a:ext uri="{FF2B5EF4-FFF2-40B4-BE49-F238E27FC236}">
                <a16:creationId xmlns:a16="http://schemas.microsoft.com/office/drawing/2014/main" id="{A0E152C8-F6A5-4EFB-9B19-F13CD43179AE}"/>
              </a:ext>
            </a:extLst>
          </p:cNvPr>
          <p:cNvSpPr/>
          <p:nvPr/>
        </p:nvSpPr>
        <p:spPr>
          <a:xfrm>
            <a:off x="839972" y="2179299"/>
            <a:ext cx="9710828" cy="3101519"/>
          </a:xfrm>
          <a:prstGeom prst="rect">
            <a:avLst/>
          </a:prstGeom>
          <a:no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a:extLst>
              <a:ext uri="{FF2B5EF4-FFF2-40B4-BE49-F238E27FC236}">
                <a16:creationId xmlns:a16="http://schemas.microsoft.com/office/drawing/2014/main" id="{6D23F880-49E2-47F1-8C8D-3DD5C7BE737E}"/>
              </a:ext>
            </a:extLst>
          </p:cNvPr>
          <p:cNvSpPr/>
          <p:nvPr/>
        </p:nvSpPr>
        <p:spPr>
          <a:xfrm>
            <a:off x="2253955" y="5060400"/>
            <a:ext cx="734849"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18</a:t>
            </a:r>
          </a:p>
        </p:txBody>
      </p:sp>
      <p:sp>
        <p:nvSpPr>
          <p:cNvPr id="85" name="Rectangle 84">
            <a:extLst>
              <a:ext uri="{FF2B5EF4-FFF2-40B4-BE49-F238E27FC236}">
                <a16:creationId xmlns:a16="http://schemas.microsoft.com/office/drawing/2014/main" id="{BDE3B465-C21E-4DCA-A8B3-0AF43E19E8EC}"/>
              </a:ext>
            </a:extLst>
          </p:cNvPr>
          <p:cNvSpPr/>
          <p:nvPr/>
        </p:nvSpPr>
        <p:spPr>
          <a:xfrm>
            <a:off x="1129087" y="5043891"/>
            <a:ext cx="713418" cy="41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17</a:t>
            </a:r>
          </a:p>
        </p:txBody>
      </p:sp>
      <p:sp>
        <p:nvSpPr>
          <p:cNvPr id="86" name="Rectangle 85">
            <a:extLst>
              <a:ext uri="{FF2B5EF4-FFF2-40B4-BE49-F238E27FC236}">
                <a16:creationId xmlns:a16="http://schemas.microsoft.com/office/drawing/2014/main" id="{BC271433-6541-43B2-84C1-D10C71397B10}"/>
              </a:ext>
            </a:extLst>
          </p:cNvPr>
          <p:cNvSpPr/>
          <p:nvPr/>
        </p:nvSpPr>
        <p:spPr>
          <a:xfrm>
            <a:off x="3400254" y="5059606"/>
            <a:ext cx="631061" cy="41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19</a:t>
            </a:r>
          </a:p>
        </p:txBody>
      </p:sp>
      <p:sp>
        <p:nvSpPr>
          <p:cNvPr id="10" name="Rectangle 9">
            <a:extLst>
              <a:ext uri="{FF2B5EF4-FFF2-40B4-BE49-F238E27FC236}">
                <a16:creationId xmlns:a16="http://schemas.microsoft.com/office/drawing/2014/main" id="{41F07449-6E72-4DE6-A615-6FEC228EF4C0}"/>
              </a:ext>
            </a:extLst>
          </p:cNvPr>
          <p:cNvSpPr/>
          <p:nvPr/>
        </p:nvSpPr>
        <p:spPr>
          <a:xfrm>
            <a:off x="1271020" y="1989209"/>
            <a:ext cx="399808"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1</a:t>
            </a:r>
          </a:p>
        </p:txBody>
      </p:sp>
      <p:sp>
        <p:nvSpPr>
          <p:cNvPr id="87" name="Rectangle 86">
            <a:extLst>
              <a:ext uri="{FF2B5EF4-FFF2-40B4-BE49-F238E27FC236}">
                <a16:creationId xmlns:a16="http://schemas.microsoft.com/office/drawing/2014/main" id="{935EC30E-5E12-4039-94C6-56EC5B924A47}"/>
              </a:ext>
            </a:extLst>
          </p:cNvPr>
          <p:cNvSpPr/>
          <p:nvPr/>
        </p:nvSpPr>
        <p:spPr>
          <a:xfrm>
            <a:off x="5641332" y="5043891"/>
            <a:ext cx="631061" cy="41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21</a:t>
            </a:r>
          </a:p>
        </p:txBody>
      </p:sp>
      <p:sp>
        <p:nvSpPr>
          <p:cNvPr id="12" name="Rectangle 11">
            <a:extLst>
              <a:ext uri="{FF2B5EF4-FFF2-40B4-BE49-F238E27FC236}">
                <a16:creationId xmlns:a16="http://schemas.microsoft.com/office/drawing/2014/main" id="{FC6F1E60-449D-4819-B3A1-FBB9B25C8AB7}"/>
              </a:ext>
            </a:extLst>
          </p:cNvPr>
          <p:cNvSpPr/>
          <p:nvPr/>
        </p:nvSpPr>
        <p:spPr>
          <a:xfrm>
            <a:off x="2499196" y="1969291"/>
            <a:ext cx="347951" cy="420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a:t>
            </a:r>
          </a:p>
        </p:txBody>
      </p:sp>
      <p:sp>
        <p:nvSpPr>
          <p:cNvPr id="13" name="Rectangle 12">
            <a:extLst>
              <a:ext uri="{FF2B5EF4-FFF2-40B4-BE49-F238E27FC236}">
                <a16:creationId xmlns:a16="http://schemas.microsoft.com/office/drawing/2014/main" id="{75DD2719-E253-40A4-9A18-1A5682265D22}"/>
              </a:ext>
            </a:extLst>
          </p:cNvPr>
          <p:cNvSpPr/>
          <p:nvPr/>
        </p:nvSpPr>
        <p:spPr>
          <a:xfrm>
            <a:off x="3706595" y="1989209"/>
            <a:ext cx="311403"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3</a:t>
            </a:r>
          </a:p>
        </p:txBody>
      </p:sp>
      <p:sp>
        <p:nvSpPr>
          <p:cNvPr id="14" name="Rectangle 13">
            <a:extLst>
              <a:ext uri="{FF2B5EF4-FFF2-40B4-BE49-F238E27FC236}">
                <a16:creationId xmlns:a16="http://schemas.microsoft.com/office/drawing/2014/main" id="{E6AD4FC4-5353-4686-BF27-7626C718B761}"/>
              </a:ext>
            </a:extLst>
          </p:cNvPr>
          <p:cNvSpPr/>
          <p:nvPr/>
        </p:nvSpPr>
        <p:spPr>
          <a:xfrm>
            <a:off x="4710252" y="1981861"/>
            <a:ext cx="311403"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4</a:t>
            </a:r>
          </a:p>
        </p:txBody>
      </p:sp>
      <p:sp>
        <p:nvSpPr>
          <p:cNvPr id="69" name="Rectangle 68">
            <a:extLst>
              <a:ext uri="{FF2B5EF4-FFF2-40B4-BE49-F238E27FC236}">
                <a16:creationId xmlns:a16="http://schemas.microsoft.com/office/drawing/2014/main" id="{B6DD0C72-5B6B-4436-87D3-31866412CC88}"/>
              </a:ext>
            </a:extLst>
          </p:cNvPr>
          <p:cNvSpPr/>
          <p:nvPr/>
        </p:nvSpPr>
        <p:spPr>
          <a:xfrm>
            <a:off x="5804039" y="1981230"/>
            <a:ext cx="346575"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5</a:t>
            </a:r>
          </a:p>
        </p:txBody>
      </p:sp>
      <p:sp>
        <p:nvSpPr>
          <p:cNvPr id="17" name="Rectangle 16">
            <a:extLst>
              <a:ext uri="{FF2B5EF4-FFF2-40B4-BE49-F238E27FC236}">
                <a16:creationId xmlns:a16="http://schemas.microsoft.com/office/drawing/2014/main" id="{F6C6DCE8-1B38-4386-A3E1-73C4B3769E7B}"/>
              </a:ext>
            </a:extLst>
          </p:cNvPr>
          <p:cNvSpPr/>
          <p:nvPr/>
        </p:nvSpPr>
        <p:spPr>
          <a:xfrm>
            <a:off x="6953675" y="1981860"/>
            <a:ext cx="402442"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6</a:t>
            </a:r>
          </a:p>
        </p:txBody>
      </p:sp>
      <p:sp>
        <p:nvSpPr>
          <p:cNvPr id="70" name="Rectangle 69">
            <a:extLst>
              <a:ext uri="{FF2B5EF4-FFF2-40B4-BE49-F238E27FC236}">
                <a16:creationId xmlns:a16="http://schemas.microsoft.com/office/drawing/2014/main" id="{27AAE187-1169-4441-A858-466D78DAE11D}"/>
              </a:ext>
            </a:extLst>
          </p:cNvPr>
          <p:cNvSpPr/>
          <p:nvPr/>
        </p:nvSpPr>
        <p:spPr>
          <a:xfrm>
            <a:off x="8027240" y="1983546"/>
            <a:ext cx="402442"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7</a:t>
            </a:r>
          </a:p>
        </p:txBody>
      </p:sp>
      <p:sp>
        <p:nvSpPr>
          <p:cNvPr id="21" name="Rectangle 20">
            <a:extLst>
              <a:ext uri="{FF2B5EF4-FFF2-40B4-BE49-F238E27FC236}">
                <a16:creationId xmlns:a16="http://schemas.microsoft.com/office/drawing/2014/main" id="{F348C0CD-BDAC-47A9-8655-35FF7BBE9B9B}"/>
              </a:ext>
            </a:extLst>
          </p:cNvPr>
          <p:cNvSpPr/>
          <p:nvPr/>
        </p:nvSpPr>
        <p:spPr>
          <a:xfrm>
            <a:off x="9062949" y="2003982"/>
            <a:ext cx="418794"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8</a:t>
            </a:r>
          </a:p>
        </p:txBody>
      </p:sp>
      <p:sp>
        <p:nvSpPr>
          <p:cNvPr id="104" name="Rectangle 103">
            <a:extLst>
              <a:ext uri="{FF2B5EF4-FFF2-40B4-BE49-F238E27FC236}">
                <a16:creationId xmlns:a16="http://schemas.microsoft.com/office/drawing/2014/main" id="{4E5F4776-BB46-427D-86D7-C3F8A84CD044}"/>
              </a:ext>
            </a:extLst>
          </p:cNvPr>
          <p:cNvSpPr/>
          <p:nvPr/>
        </p:nvSpPr>
        <p:spPr>
          <a:xfrm>
            <a:off x="4588512" y="5060399"/>
            <a:ext cx="580569"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20</a:t>
            </a:r>
          </a:p>
        </p:txBody>
      </p:sp>
      <p:sp>
        <p:nvSpPr>
          <p:cNvPr id="106" name="Rectangle 105">
            <a:extLst>
              <a:ext uri="{FF2B5EF4-FFF2-40B4-BE49-F238E27FC236}">
                <a16:creationId xmlns:a16="http://schemas.microsoft.com/office/drawing/2014/main" id="{0239C68F-4411-4CFF-82CF-79C19D32122E}"/>
              </a:ext>
            </a:extLst>
          </p:cNvPr>
          <p:cNvSpPr/>
          <p:nvPr/>
        </p:nvSpPr>
        <p:spPr>
          <a:xfrm>
            <a:off x="6787588" y="5083907"/>
            <a:ext cx="631061"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22</a:t>
            </a:r>
          </a:p>
        </p:txBody>
      </p:sp>
      <p:sp>
        <p:nvSpPr>
          <p:cNvPr id="107" name="Rectangle 106">
            <a:extLst>
              <a:ext uri="{FF2B5EF4-FFF2-40B4-BE49-F238E27FC236}">
                <a16:creationId xmlns:a16="http://schemas.microsoft.com/office/drawing/2014/main" id="{E57B1BA1-4BA4-4257-8A76-D3364E7F1DA3}"/>
              </a:ext>
            </a:extLst>
          </p:cNvPr>
          <p:cNvSpPr/>
          <p:nvPr/>
        </p:nvSpPr>
        <p:spPr>
          <a:xfrm>
            <a:off x="8079531" y="5089330"/>
            <a:ext cx="549445" cy="396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23</a:t>
            </a:r>
          </a:p>
        </p:txBody>
      </p:sp>
    </p:spTree>
    <p:extLst>
      <p:ext uri="{BB962C8B-B14F-4D97-AF65-F5344CB8AC3E}">
        <p14:creationId xmlns:p14="http://schemas.microsoft.com/office/powerpoint/2010/main" val="25958076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E5E0-E6EB-4DC8-8E8A-BFCA9ABE870D}"/>
              </a:ext>
            </a:extLst>
          </p:cNvPr>
          <p:cNvSpPr>
            <a:spLocks noGrp="1"/>
          </p:cNvSpPr>
          <p:nvPr>
            <p:ph type="title"/>
          </p:nvPr>
        </p:nvSpPr>
        <p:spPr>
          <a:xfrm>
            <a:off x="3971281" y="414595"/>
            <a:ext cx="6701225" cy="1025525"/>
          </a:xfrm>
        </p:spPr>
        <p:txBody>
          <a:bodyPr/>
          <a:lstStyle/>
          <a:p>
            <a:r>
              <a:rPr lang="en-US" sz="3600" dirty="0">
                <a:solidFill>
                  <a:schemeClr val="tx1">
                    <a:lumMod val="85000"/>
                    <a:lumOff val="15000"/>
                  </a:schemeClr>
                </a:solidFill>
              </a:rPr>
              <a:t>Training Expectations</a:t>
            </a:r>
          </a:p>
        </p:txBody>
      </p:sp>
      <p:pic>
        <p:nvPicPr>
          <p:cNvPr id="9" name="Picture 8">
            <a:extLst>
              <a:ext uri="{FF2B5EF4-FFF2-40B4-BE49-F238E27FC236}">
                <a16:creationId xmlns:a16="http://schemas.microsoft.com/office/drawing/2014/main" id="{42B7F331-819A-4056-ACC7-DF990B8AC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13" y="-208177"/>
            <a:ext cx="2825186" cy="1513557"/>
          </a:xfrm>
          <a:prstGeom prst="rect">
            <a:avLst/>
          </a:prstGeom>
        </p:spPr>
      </p:pic>
      <p:cxnSp>
        <p:nvCxnSpPr>
          <p:cNvPr id="23" name="Straight Connector 22">
            <a:extLst>
              <a:ext uri="{FF2B5EF4-FFF2-40B4-BE49-F238E27FC236}">
                <a16:creationId xmlns:a16="http://schemas.microsoft.com/office/drawing/2014/main" id="{700BBA40-4EA0-4A15-B9BC-EBE4D9B03A19}"/>
              </a:ext>
            </a:extLst>
          </p:cNvPr>
          <p:cNvCxnSpPr/>
          <p:nvPr/>
        </p:nvCxnSpPr>
        <p:spPr>
          <a:xfrm>
            <a:off x="875414" y="2519917"/>
            <a:ext cx="10441172" cy="0"/>
          </a:xfrm>
          <a:prstGeom prst="line">
            <a:avLst/>
          </a:prstGeom>
          <a:ln>
            <a:solidFill>
              <a:srgbClr val="99336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41BDF3-8890-41CC-92F5-71A2DEBFEB6A}"/>
              </a:ext>
            </a:extLst>
          </p:cNvPr>
          <p:cNvSpPr txBox="1"/>
          <p:nvPr/>
        </p:nvSpPr>
        <p:spPr>
          <a:xfrm>
            <a:off x="740428" y="2060922"/>
            <a:ext cx="497252" cy="584775"/>
          </a:xfrm>
          <a:prstGeom prst="rect">
            <a:avLst/>
          </a:prstGeom>
          <a:noFill/>
        </p:spPr>
        <p:txBody>
          <a:bodyPr wrap="none" rtlCol="0">
            <a:spAutoFit/>
          </a:bodyPr>
          <a:lstStyle/>
          <a:p>
            <a:r>
              <a:rPr lang="en-US" sz="3200" dirty="0">
                <a:solidFill>
                  <a:srgbClr val="993366"/>
                </a:solidFill>
              </a:rPr>
              <a:t>1.</a:t>
            </a:r>
          </a:p>
        </p:txBody>
      </p:sp>
      <p:sp>
        <p:nvSpPr>
          <p:cNvPr id="27" name="TextBox 26">
            <a:extLst>
              <a:ext uri="{FF2B5EF4-FFF2-40B4-BE49-F238E27FC236}">
                <a16:creationId xmlns:a16="http://schemas.microsoft.com/office/drawing/2014/main" id="{220ACE55-42DB-4F5F-8161-7D193DF9C127}"/>
              </a:ext>
            </a:extLst>
          </p:cNvPr>
          <p:cNvSpPr txBox="1"/>
          <p:nvPr/>
        </p:nvSpPr>
        <p:spPr>
          <a:xfrm>
            <a:off x="910592" y="2761620"/>
            <a:ext cx="1876219"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t>Attendance</a:t>
            </a:r>
          </a:p>
          <a:p>
            <a:pPr marL="285750" indent="-285750">
              <a:buFont typeface="Arial" panose="020B0604020202020204" pitchFamily="34" charset="0"/>
              <a:buChar char="•"/>
            </a:pPr>
            <a:r>
              <a:rPr lang="en-US" sz="2000" dirty="0"/>
              <a:t>Assignments</a:t>
            </a:r>
          </a:p>
          <a:p>
            <a:pPr marL="285750" indent="-285750">
              <a:buFont typeface="Arial" panose="020B0604020202020204" pitchFamily="34" charset="0"/>
              <a:buChar char="•"/>
            </a:pPr>
            <a:r>
              <a:rPr lang="en-US" sz="2000" dirty="0"/>
              <a:t>Collaboration</a:t>
            </a:r>
          </a:p>
        </p:txBody>
      </p:sp>
      <p:sp>
        <p:nvSpPr>
          <p:cNvPr id="28" name="TextBox 27">
            <a:extLst>
              <a:ext uri="{FF2B5EF4-FFF2-40B4-BE49-F238E27FC236}">
                <a16:creationId xmlns:a16="http://schemas.microsoft.com/office/drawing/2014/main" id="{0F67767F-7F6B-4B38-A8EC-B0B775BA687E}"/>
              </a:ext>
            </a:extLst>
          </p:cNvPr>
          <p:cNvSpPr txBox="1"/>
          <p:nvPr/>
        </p:nvSpPr>
        <p:spPr>
          <a:xfrm>
            <a:off x="3733051" y="2026100"/>
            <a:ext cx="497252" cy="584775"/>
          </a:xfrm>
          <a:prstGeom prst="rect">
            <a:avLst/>
          </a:prstGeom>
          <a:noFill/>
        </p:spPr>
        <p:txBody>
          <a:bodyPr wrap="none" rtlCol="0">
            <a:spAutoFit/>
          </a:bodyPr>
          <a:lstStyle/>
          <a:p>
            <a:r>
              <a:rPr lang="en-US" sz="3200" dirty="0">
                <a:solidFill>
                  <a:srgbClr val="993366"/>
                </a:solidFill>
              </a:rPr>
              <a:t>2.</a:t>
            </a:r>
          </a:p>
        </p:txBody>
      </p:sp>
      <p:sp>
        <p:nvSpPr>
          <p:cNvPr id="29" name="Rectangle 28">
            <a:extLst>
              <a:ext uri="{FF2B5EF4-FFF2-40B4-BE49-F238E27FC236}">
                <a16:creationId xmlns:a16="http://schemas.microsoft.com/office/drawing/2014/main" id="{0D6A9935-F3BD-41F9-8C63-E67F59D53DE4}"/>
              </a:ext>
            </a:extLst>
          </p:cNvPr>
          <p:cNvSpPr/>
          <p:nvPr/>
        </p:nvSpPr>
        <p:spPr>
          <a:xfrm>
            <a:off x="2994173" y="2308439"/>
            <a:ext cx="791018" cy="60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95000"/>
                  </a:schemeClr>
                </a:solidFill>
              </a:ln>
              <a:solidFill>
                <a:schemeClr val="bg1"/>
              </a:solidFill>
            </a:endParaRPr>
          </a:p>
        </p:txBody>
      </p:sp>
      <p:sp>
        <p:nvSpPr>
          <p:cNvPr id="32" name="TextBox 31">
            <a:extLst>
              <a:ext uri="{FF2B5EF4-FFF2-40B4-BE49-F238E27FC236}">
                <a16:creationId xmlns:a16="http://schemas.microsoft.com/office/drawing/2014/main" id="{44F4D046-E7BC-4413-8E7E-F4883CCFDA1A}"/>
              </a:ext>
            </a:extLst>
          </p:cNvPr>
          <p:cNvSpPr txBox="1"/>
          <p:nvPr/>
        </p:nvSpPr>
        <p:spPr>
          <a:xfrm>
            <a:off x="3971281" y="2748825"/>
            <a:ext cx="338973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Questions</a:t>
            </a:r>
          </a:p>
          <a:p>
            <a:pPr marL="285750" indent="-285750">
              <a:buFont typeface="Arial" panose="020B0604020202020204" pitchFamily="34" charset="0"/>
              <a:buChar char="•"/>
            </a:pPr>
            <a:r>
              <a:rPr lang="en-US" sz="2000" dirty="0"/>
              <a:t>Participate</a:t>
            </a:r>
          </a:p>
          <a:p>
            <a:pPr marL="285750" indent="-285750">
              <a:buFont typeface="Arial" panose="020B0604020202020204" pitchFamily="34" charset="0"/>
              <a:buChar char="•"/>
            </a:pPr>
            <a:r>
              <a:rPr lang="en-US" sz="2000" dirty="0"/>
              <a:t>Respond</a:t>
            </a:r>
          </a:p>
        </p:txBody>
      </p:sp>
      <p:sp>
        <p:nvSpPr>
          <p:cNvPr id="34" name="TextBox 33">
            <a:extLst>
              <a:ext uri="{FF2B5EF4-FFF2-40B4-BE49-F238E27FC236}">
                <a16:creationId xmlns:a16="http://schemas.microsoft.com/office/drawing/2014/main" id="{0DF377D3-5EC2-4A9B-8137-36F4DBADCA73}"/>
              </a:ext>
            </a:extLst>
          </p:cNvPr>
          <p:cNvSpPr txBox="1"/>
          <p:nvPr/>
        </p:nvSpPr>
        <p:spPr>
          <a:xfrm>
            <a:off x="8166427" y="2035744"/>
            <a:ext cx="566184" cy="584775"/>
          </a:xfrm>
          <a:prstGeom prst="rect">
            <a:avLst/>
          </a:prstGeom>
          <a:noFill/>
        </p:spPr>
        <p:txBody>
          <a:bodyPr wrap="square">
            <a:spAutoFit/>
          </a:bodyPr>
          <a:lstStyle/>
          <a:p>
            <a:r>
              <a:rPr lang="en-US" sz="3200" dirty="0">
                <a:solidFill>
                  <a:srgbClr val="993366"/>
                </a:solidFill>
              </a:rPr>
              <a:t>3.</a:t>
            </a:r>
            <a:endParaRPr lang="en-US" sz="3200" dirty="0"/>
          </a:p>
        </p:txBody>
      </p:sp>
      <p:sp>
        <p:nvSpPr>
          <p:cNvPr id="35" name="Rectangle 34">
            <a:extLst>
              <a:ext uri="{FF2B5EF4-FFF2-40B4-BE49-F238E27FC236}">
                <a16:creationId xmlns:a16="http://schemas.microsoft.com/office/drawing/2014/main" id="{0F8F2F6A-EDAD-4790-8410-F67862ED7232}"/>
              </a:ext>
            </a:extLst>
          </p:cNvPr>
          <p:cNvSpPr/>
          <p:nvPr/>
        </p:nvSpPr>
        <p:spPr>
          <a:xfrm>
            <a:off x="6935567" y="2508444"/>
            <a:ext cx="1271412" cy="60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95000"/>
                  </a:schemeClr>
                </a:solidFill>
              </a:ln>
              <a:solidFill>
                <a:schemeClr val="bg1"/>
              </a:solidFill>
            </a:endParaRPr>
          </a:p>
        </p:txBody>
      </p:sp>
      <p:sp>
        <p:nvSpPr>
          <p:cNvPr id="38" name="TextBox 37">
            <a:extLst>
              <a:ext uri="{FF2B5EF4-FFF2-40B4-BE49-F238E27FC236}">
                <a16:creationId xmlns:a16="http://schemas.microsoft.com/office/drawing/2014/main" id="{CC92E8ED-3927-4C76-B4B3-798B41B2F049}"/>
              </a:ext>
            </a:extLst>
          </p:cNvPr>
          <p:cNvSpPr txBox="1"/>
          <p:nvPr/>
        </p:nvSpPr>
        <p:spPr>
          <a:xfrm>
            <a:off x="8484697" y="2784396"/>
            <a:ext cx="338973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Use chat function</a:t>
            </a:r>
          </a:p>
          <a:p>
            <a:pPr marL="285750" indent="-285750">
              <a:buFont typeface="Arial" panose="020B0604020202020204" pitchFamily="34" charset="0"/>
              <a:buChar char="•"/>
            </a:pPr>
            <a:r>
              <a:rPr lang="en-US" sz="2000" dirty="0"/>
              <a:t>Post assignments/slides</a:t>
            </a:r>
          </a:p>
          <a:p>
            <a:pPr marL="285750" indent="-285750">
              <a:buFont typeface="Arial" panose="020B0604020202020204" pitchFamily="34" charset="0"/>
              <a:buChar char="•"/>
            </a:pPr>
            <a:r>
              <a:rPr lang="en-US" sz="2000" dirty="0"/>
              <a:t>Respond</a:t>
            </a:r>
          </a:p>
        </p:txBody>
      </p:sp>
      <p:sp>
        <p:nvSpPr>
          <p:cNvPr id="39" name="Rectangle 38">
            <a:extLst>
              <a:ext uri="{FF2B5EF4-FFF2-40B4-BE49-F238E27FC236}">
                <a16:creationId xmlns:a16="http://schemas.microsoft.com/office/drawing/2014/main" id="{7BAF4F7D-EA7B-4380-B748-2260EA695B38}"/>
              </a:ext>
            </a:extLst>
          </p:cNvPr>
          <p:cNvSpPr/>
          <p:nvPr/>
        </p:nvSpPr>
        <p:spPr>
          <a:xfrm>
            <a:off x="740428" y="4572308"/>
            <a:ext cx="2459972" cy="1072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27D7BA-07DF-40E6-A440-162E04540560}"/>
              </a:ext>
            </a:extLst>
          </p:cNvPr>
          <p:cNvSpPr/>
          <p:nvPr/>
        </p:nvSpPr>
        <p:spPr>
          <a:xfrm>
            <a:off x="740428" y="4363808"/>
            <a:ext cx="10806530" cy="1149532"/>
          </a:xfrm>
          <a:prstGeom prst="rect">
            <a:avLst/>
          </a:prstGeom>
          <a:solidFill>
            <a:schemeClr val="bg1"/>
          </a:solid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9850" lvl="1">
              <a:spcBef>
                <a:spcPts val="1000"/>
              </a:spcBef>
              <a:defRPr/>
            </a:pPr>
            <a:endParaRPr lang="en-US" sz="1800" dirty="0">
              <a:solidFill>
                <a:schemeClr val="tx1">
                  <a:lumMod val="50000"/>
                  <a:lumOff val="50000"/>
                </a:schemeClr>
              </a:solidFill>
              <a:latin typeface="Gill Sans MT" panose="020B0502020104020203" pitchFamily="34" charset="77"/>
              <a:ea typeface="Tahoma" panose="020B0604030504040204" pitchFamily="34" charset="0"/>
              <a:cs typeface="Tahoma" panose="020B0604030504040204" pitchFamily="34" charset="0"/>
            </a:endParaRPr>
          </a:p>
          <a:p>
            <a:pPr marL="69850" lvl="1">
              <a:spcBef>
                <a:spcPts val="1000"/>
              </a:spcBef>
              <a:defRPr/>
            </a:pPr>
            <a:r>
              <a:rPr lang="en-US" dirty="0">
                <a:solidFill>
                  <a:schemeClr val="tx1">
                    <a:lumMod val="85000"/>
                    <a:lumOff val="15000"/>
                  </a:schemeClr>
                </a:solidFill>
                <a:latin typeface="Gill Sans MT" panose="020B0502020104020203" pitchFamily="34" charset="77"/>
                <a:ea typeface="Tahoma" panose="020B0604030504040204" pitchFamily="34" charset="0"/>
                <a:cs typeface="Tahoma" panose="020B0604030504040204" pitchFamily="34" charset="0"/>
              </a:rPr>
              <a:t>Post response to questions at the end of each module, </a:t>
            </a:r>
            <a:r>
              <a:rPr lang="en-US" i="1" dirty="0">
                <a:solidFill>
                  <a:schemeClr val="tx1">
                    <a:lumMod val="85000"/>
                    <a:lumOff val="15000"/>
                  </a:schemeClr>
                </a:solidFill>
                <a:latin typeface="Gill Sans MT" panose="020B0502020104020203" pitchFamily="34" charset="77"/>
                <a:ea typeface="Tahoma" panose="020B0604030504040204" pitchFamily="34" charset="0"/>
                <a:cs typeface="Tahoma" panose="020B0604030504040204" pitchFamily="34" charset="0"/>
              </a:rPr>
              <a:t>AND r</a:t>
            </a:r>
            <a:r>
              <a:rPr lang="en-US" dirty="0">
                <a:solidFill>
                  <a:schemeClr val="tx1">
                    <a:lumMod val="85000"/>
                    <a:lumOff val="15000"/>
                  </a:schemeClr>
                </a:solidFill>
                <a:latin typeface="Gill Sans MT" panose="020B0502020104020203" pitchFamily="34" charset="77"/>
                <a:ea typeface="Tahoma" panose="020B0604030504040204" pitchFamily="34" charset="0"/>
                <a:cs typeface="Tahoma" panose="020B0604030504040204" pitchFamily="34" charset="0"/>
              </a:rPr>
              <a:t>espond to a post one of your small group members</a:t>
            </a:r>
            <a:endParaRPr kumimoji="0" lang="en-US" i="0" u="none" strike="noStrike" kern="1200" cap="none" spc="0" normalizeH="0" baseline="0" noProof="0" dirty="0">
              <a:ln>
                <a:noFill/>
              </a:ln>
              <a:solidFill>
                <a:schemeClr val="tx1">
                  <a:lumMod val="85000"/>
                  <a:lumOff val="15000"/>
                </a:schemeClr>
              </a:solidFill>
              <a:effectLst/>
              <a:uLnTx/>
              <a:uFillTx/>
              <a:latin typeface="Gill Sans MT" panose="020B0502020104020203" pitchFamily="34" charset="77"/>
              <a:ea typeface="Tahoma" panose="020B0604030504040204" pitchFamily="34" charset="0"/>
              <a:cs typeface="Tahoma" panose="020B0604030504040204" pitchFamily="34" charset="0"/>
            </a:endParaRPr>
          </a:p>
          <a:p>
            <a:pPr marL="520700" lvl="1" indent="-450850">
              <a:lnSpc>
                <a:spcPct val="100000"/>
              </a:lnSpc>
              <a:spcBef>
                <a:spcPts val="1000"/>
              </a:spcBef>
              <a:buAutoNum type="arabicPeriod" startAt="4"/>
              <a:defRPr/>
            </a:pPr>
            <a:endParaRPr lang="en-US" sz="1800" i="1" dirty="0">
              <a:solidFill>
                <a:schemeClr val="tx1">
                  <a:lumMod val="50000"/>
                  <a:lumOff val="50000"/>
                </a:schemeClr>
              </a:solidFill>
              <a:latin typeface="Gill Sans MT" panose="020B0502020104020203" pitchFamily="34" charset="77"/>
              <a:ea typeface="Tahoma" panose="020B0604030504040204" pitchFamily="34" charset="0"/>
              <a:cs typeface="Tahoma" panose="020B0604030504040204" pitchFamily="34" charset="0"/>
            </a:endParaRPr>
          </a:p>
        </p:txBody>
      </p:sp>
      <p:sp>
        <p:nvSpPr>
          <p:cNvPr id="43" name="Rectangle 42">
            <a:extLst>
              <a:ext uri="{FF2B5EF4-FFF2-40B4-BE49-F238E27FC236}">
                <a16:creationId xmlns:a16="http://schemas.microsoft.com/office/drawing/2014/main" id="{5C591CFE-BCFE-4BC1-9473-BB20746176C5}"/>
              </a:ext>
            </a:extLst>
          </p:cNvPr>
          <p:cNvSpPr/>
          <p:nvPr/>
        </p:nvSpPr>
        <p:spPr>
          <a:xfrm>
            <a:off x="3474380" y="4074167"/>
            <a:ext cx="399085" cy="60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95000"/>
                  </a:schemeClr>
                </a:solidFill>
              </a:ln>
              <a:solidFill>
                <a:schemeClr val="bg1"/>
              </a:solidFill>
            </a:endParaRPr>
          </a:p>
        </p:txBody>
      </p:sp>
      <p:sp>
        <p:nvSpPr>
          <p:cNvPr id="44" name="Rectangle 43">
            <a:extLst>
              <a:ext uri="{FF2B5EF4-FFF2-40B4-BE49-F238E27FC236}">
                <a16:creationId xmlns:a16="http://schemas.microsoft.com/office/drawing/2014/main" id="{3A252BD4-2A44-4432-B20D-A905C5079407}"/>
              </a:ext>
            </a:extLst>
          </p:cNvPr>
          <p:cNvSpPr/>
          <p:nvPr/>
        </p:nvSpPr>
        <p:spPr>
          <a:xfrm>
            <a:off x="7953153" y="4285275"/>
            <a:ext cx="293178" cy="393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95000"/>
                  </a:schemeClr>
                </a:solidFill>
              </a:ln>
              <a:solidFill>
                <a:schemeClr val="bg1"/>
              </a:solidFill>
            </a:endParaRPr>
          </a:p>
        </p:txBody>
      </p:sp>
      <p:sp>
        <p:nvSpPr>
          <p:cNvPr id="26" name="TextBox 25">
            <a:extLst>
              <a:ext uri="{FF2B5EF4-FFF2-40B4-BE49-F238E27FC236}">
                <a16:creationId xmlns:a16="http://schemas.microsoft.com/office/drawing/2014/main" id="{B3E66186-CE6D-4186-839D-E1438FAF00D7}"/>
              </a:ext>
            </a:extLst>
          </p:cNvPr>
          <p:cNvSpPr txBox="1"/>
          <p:nvPr/>
        </p:nvSpPr>
        <p:spPr>
          <a:xfrm>
            <a:off x="769156" y="3986536"/>
            <a:ext cx="1640072" cy="584775"/>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kumimoji="0" lang="en-US" sz="3200" b="0" i="1" u="none" strike="noStrike" kern="1200" cap="none" spc="0" normalizeH="0" baseline="0" noProof="0" dirty="0">
                <a:ln>
                  <a:noFill/>
                </a:ln>
                <a:solidFill>
                  <a:srgbClr val="993366"/>
                </a:solidFill>
                <a:effectLst/>
                <a:uLnTx/>
                <a:uFillTx/>
                <a:latin typeface="Gill Sans MT" panose="020B0502020104020203" pitchFamily="34" charset="0"/>
                <a:ea typeface="Tahoma" panose="020B0604030504040204" pitchFamily="34" charset="0"/>
                <a:cs typeface="Tahoma" panose="020B0604030504040204" pitchFamily="34" charset="0"/>
              </a:rPr>
              <a:t>Required</a:t>
            </a:r>
          </a:p>
        </p:txBody>
      </p:sp>
      <p:sp>
        <p:nvSpPr>
          <p:cNvPr id="31" name="TextBox 30">
            <a:extLst>
              <a:ext uri="{FF2B5EF4-FFF2-40B4-BE49-F238E27FC236}">
                <a16:creationId xmlns:a16="http://schemas.microsoft.com/office/drawing/2014/main" id="{C57CB58E-D777-4D3A-B57F-C33E6BA3DE3E}"/>
              </a:ext>
            </a:extLst>
          </p:cNvPr>
          <p:cNvSpPr txBox="1"/>
          <p:nvPr/>
        </p:nvSpPr>
        <p:spPr>
          <a:xfrm>
            <a:off x="3785191" y="4028134"/>
            <a:ext cx="2402358" cy="584775"/>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kumimoji="0" lang="en-US" sz="3200" b="0" i="1" u="none" strike="noStrike" kern="1200" cap="none" spc="0" normalizeH="0" baseline="0" noProof="0" dirty="0">
                <a:ln>
                  <a:noFill/>
                </a:ln>
                <a:solidFill>
                  <a:srgbClr val="993366"/>
                </a:solidFill>
                <a:effectLst/>
                <a:uLnTx/>
                <a:uFillTx/>
                <a:latin typeface="Gill Sans MT" panose="020B0502020104020203" pitchFamily="34" charset="0"/>
                <a:ea typeface="Tahoma" panose="020B0604030504040204" pitchFamily="34" charset="0"/>
                <a:cs typeface="Tahoma" panose="020B0604030504040204" pitchFamily="34" charset="0"/>
              </a:rPr>
              <a:t>Small Group </a:t>
            </a:r>
          </a:p>
        </p:txBody>
      </p:sp>
      <p:sp>
        <p:nvSpPr>
          <p:cNvPr id="37" name="TextBox 36">
            <a:extLst>
              <a:ext uri="{FF2B5EF4-FFF2-40B4-BE49-F238E27FC236}">
                <a16:creationId xmlns:a16="http://schemas.microsoft.com/office/drawing/2014/main" id="{B6D5B110-A041-4429-A0F1-8EF2637DA1F8}"/>
              </a:ext>
            </a:extLst>
          </p:cNvPr>
          <p:cNvSpPr txBox="1"/>
          <p:nvPr/>
        </p:nvSpPr>
        <p:spPr>
          <a:xfrm>
            <a:off x="8166428" y="4015896"/>
            <a:ext cx="2100810" cy="584775"/>
          </a:xfrm>
          <a:prstGeom prst="rect">
            <a:avLst/>
          </a:prstGeom>
          <a:solidFill>
            <a:schemeClr val="bg1"/>
          </a:solidFill>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kumimoji="0" lang="en-US" sz="3200" b="0" i="1" u="none" strike="noStrike" kern="1200" cap="none" spc="0" normalizeH="0" baseline="0" noProof="0" dirty="0">
                <a:ln>
                  <a:noFill/>
                </a:ln>
                <a:solidFill>
                  <a:srgbClr val="993366"/>
                </a:solidFill>
                <a:effectLst/>
                <a:uLnTx/>
                <a:uFillTx/>
                <a:latin typeface="Gill Sans MT" panose="020B0502020104020203" pitchFamily="34" charset="0"/>
                <a:ea typeface="Tahoma" panose="020B0604030504040204" pitchFamily="34" charset="0"/>
                <a:cs typeface="Tahoma" panose="020B0604030504040204" pitchFamily="34" charset="0"/>
              </a:rPr>
              <a:t>Confluence</a:t>
            </a:r>
          </a:p>
        </p:txBody>
      </p:sp>
    </p:spTree>
    <p:extLst>
      <p:ext uri="{BB962C8B-B14F-4D97-AF65-F5344CB8AC3E}">
        <p14:creationId xmlns:p14="http://schemas.microsoft.com/office/powerpoint/2010/main" val="3214432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1714500"/>
            <a:ext cx="8452104" cy="4838701"/>
          </a:xfrm>
        </p:spPr>
        <p:txBody>
          <a:bodyPr/>
          <a:lstStyle/>
          <a:p>
            <a:pPr marL="0" indent="0">
              <a:spcAft>
                <a:spcPts val="1200"/>
              </a:spcAft>
              <a:buNone/>
            </a:pPr>
            <a:endParaRPr lang="en-US" sz="800" i="1" dirty="0"/>
          </a:p>
          <a:p>
            <a:pPr>
              <a:spcAft>
                <a:spcPts val="1200"/>
              </a:spcAft>
            </a:pPr>
            <a:r>
              <a:rPr lang="en-US" b="1" dirty="0"/>
              <a:t>Describe characteristics of healthcare delivery settings</a:t>
            </a:r>
          </a:p>
          <a:p>
            <a:pPr lvl="2">
              <a:spcAft>
                <a:spcPts val="1200"/>
              </a:spcAft>
            </a:pPr>
            <a:r>
              <a:rPr lang="en-US" dirty="0"/>
              <a:t>we need constructs and measures that facilitate both local description and cross-system comparison; </a:t>
            </a:r>
          </a:p>
          <a:p>
            <a:pPr marL="0" indent="0">
              <a:spcAft>
                <a:spcPts val="1200"/>
              </a:spcAft>
              <a:buNone/>
            </a:pPr>
            <a:endParaRPr lang="en-US" sz="1100" dirty="0"/>
          </a:p>
          <a:p>
            <a:pPr>
              <a:spcAft>
                <a:spcPts val="1200"/>
              </a:spcAft>
            </a:pPr>
            <a:r>
              <a:rPr lang="en-US" b="1" dirty="0"/>
              <a:t>Link those characteristics to outcomes</a:t>
            </a:r>
          </a:p>
          <a:p>
            <a:pPr lvl="2">
              <a:spcAft>
                <a:spcPts val="1200"/>
              </a:spcAft>
            </a:pPr>
            <a:r>
              <a:rPr lang="en-US" dirty="0"/>
              <a:t>we need conceptual models to describe how the constructs affect each other lead to the outcomes; </a:t>
            </a:r>
          </a:p>
          <a:p>
            <a:pPr marL="0" indent="0">
              <a:spcAft>
                <a:spcPts val="1200"/>
              </a:spcAft>
              <a:buNone/>
            </a:pPr>
            <a:endParaRPr lang="en-US" sz="1100" dirty="0"/>
          </a:p>
          <a:p>
            <a:pPr>
              <a:spcAft>
                <a:spcPts val="1200"/>
              </a:spcAft>
            </a:pPr>
            <a:r>
              <a:rPr lang="en-US" b="1" dirty="0"/>
              <a:t>Develop setting-changing interventions</a:t>
            </a:r>
          </a:p>
          <a:p>
            <a:pPr lvl="2">
              <a:spcAft>
                <a:spcPts val="1200"/>
              </a:spcAft>
            </a:pPr>
            <a:r>
              <a:rPr lang="en-US" dirty="0"/>
              <a:t>we need to develop interventions that can improve care quality. </a:t>
            </a:r>
          </a:p>
          <a:p>
            <a:pPr lvl="1">
              <a:spcAft>
                <a:spcPts val="0"/>
              </a:spcAft>
              <a:buFontTx/>
              <a:buChar char="-"/>
            </a:pPr>
            <a:endParaRPr lang="en-US" spc="-5" dirty="0">
              <a:cs typeface="Arial"/>
            </a:endParaRPr>
          </a:p>
          <a:p>
            <a:pPr marL="228600" lvl="1" indent="0">
              <a:spcAft>
                <a:spcPts val="0"/>
              </a:spcAft>
              <a:buNone/>
            </a:pPr>
            <a:endParaRPr lang="en-US" spc="-5" dirty="0">
              <a:cs typeface="Arial"/>
            </a:endParaRPr>
          </a:p>
          <a:p>
            <a:endParaRPr lang="en-US" dirty="0"/>
          </a:p>
          <a:p>
            <a:pPr marL="0" indent="0">
              <a:buNone/>
            </a:pPr>
            <a:r>
              <a:rPr lang="en-US" dirty="0"/>
              <a:t> </a:t>
            </a:r>
          </a:p>
        </p:txBody>
      </p:sp>
      <p:sp>
        <p:nvSpPr>
          <p:cNvPr id="4" name="Arrow: Pentagon 3">
            <a:extLst>
              <a:ext uri="{FF2B5EF4-FFF2-40B4-BE49-F238E27FC236}">
                <a16:creationId xmlns:a16="http://schemas.microsoft.com/office/drawing/2014/main" id="{F63A0C5B-2FB1-4B6E-AEC0-5D4241A42D52}"/>
              </a:ext>
            </a:extLst>
          </p:cNvPr>
          <p:cNvSpPr/>
          <p:nvPr/>
        </p:nvSpPr>
        <p:spPr>
          <a:xfrm>
            <a:off x="2133600" y="304800"/>
            <a:ext cx="7507224" cy="1066800"/>
          </a:xfrm>
          <a:prstGeom prst="homePlate">
            <a:avLst/>
          </a:prstGeom>
          <a:solidFill>
            <a:schemeClr val="tx1">
              <a:lumMod val="75000"/>
            </a:schemeClr>
          </a:solidFill>
          <a:ln>
            <a:solidFill>
              <a:srgbClr val="2612BE"/>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000" b="1" dirty="0">
                <a:solidFill>
                  <a:srgbClr val="123E57">
                    <a:lumMod val="20000"/>
                    <a:lumOff val="80000"/>
                  </a:srgbClr>
                </a:solidFill>
                <a:latin typeface="Calibri" panose="020F0502020204030204" pitchFamily="34" charset="0"/>
                <a:cs typeface="Calibri" panose="020F0502020204030204" pitchFamily="34" charset="0"/>
              </a:rPr>
              <a:t>Crucial gaps are stalling research</a:t>
            </a:r>
          </a:p>
          <a:p>
            <a:r>
              <a:rPr lang="en-US" dirty="0">
                <a:solidFill>
                  <a:srgbClr val="FFFFFF"/>
                </a:solidFill>
                <a:latin typeface="Arial"/>
              </a:rPr>
              <a:t>Settings influence every step of care, yet tools are limited</a:t>
            </a:r>
            <a:r>
              <a:rPr lang="en-US" dirty="0">
                <a:solidFill>
                  <a:srgbClr val="FFFFF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1231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F4EA-DB3B-4316-9715-672C448F7143}"/>
              </a:ext>
            </a:extLst>
          </p:cNvPr>
          <p:cNvSpPr>
            <a:spLocks noGrp="1"/>
          </p:cNvSpPr>
          <p:nvPr>
            <p:ph type="title"/>
          </p:nvPr>
        </p:nvSpPr>
        <p:spPr>
          <a:xfrm>
            <a:off x="0" y="3727361"/>
            <a:ext cx="3557587" cy="1025525"/>
          </a:xfrm>
        </p:spPr>
        <p:txBody>
          <a:bodyPr/>
          <a:lstStyle/>
          <a:p>
            <a:r>
              <a:rPr lang="en-US" sz="4800" dirty="0">
                <a:solidFill>
                  <a:schemeClr val="tx1">
                    <a:lumMod val="85000"/>
                    <a:lumOff val="15000"/>
                  </a:schemeClr>
                </a:solidFill>
              </a:rPr>
              <a:t>Deliverables</a:t>
            </a:r>
          </a:p>
        </p:txBody>
      </p:sp>
      <p:sp>
        <p:nvSpPr>
          <p:cNvPr id="4" name="Text Placeholder 3">
            <a:extLst>
              <a:ext uri="{FF2B5EF4-FFF2-40B4-BE49-F238E27FC236}">
                <a16:creationId xmlns:a16="http://schemas.microsoft.com/office/drawing/2014/main" id="{FE5673FC-BA48-4354-837E-356683D020B3}"/>
              </a:ext>
            </a:extLst>
          </p:cNvPr>
          <p:cNvSpPr>
            <a:spLocks noGrp="1"/>
          </p:cNvSpPr>
          <p:nvPr>
            <p:ph type="body" sz="quarter" idx="11"/>
          </p:nvPr>
        </p:nvSpPr>
        <p:spPr>
          <a:xfrm>
            <a:off x="6096000" y="932873"/>
            <a:ext cx="6477245" cy="755650"/>
          </a:xfrm>
        </p:spPr>
        <p:txBody>
          <a:bodyPr>
            <a:normAutofit lnSpcReduction="10000"/>
          </a:bodyPr>
          <a:lstStyle/>
          <a:p>
            <a:r>
              <a:rPr lang="en-US" sz="2000" dirty="0">
                <a:solidFill>
                  <a:schemeClr val="tx1"/>
                </a:solidFill>
                <a:latin typeface="Gadugi" panose="020B0502040204020203" pitchFamily="34" charset="0"/>
                <a:ea typeface="Gadugi" panose="020B0502040204020203" pitchFamily="34" charset="0"/>
              </a:rPr>
              <a:t>Elevator pitch describing your project </a:t>
            </a:r>
          </a:p>
          <a:p>
            <a:r>
              <a:rPr lang="en-US" sz="2000" dirty="0">
                <a:solidFill>
                  <a:schemeClr val="tx1"/>
                </a:solidFill>
                <a:latin typeface="Gadugi" panose="020B0502040204020203" pitchFamily="34" charset="0"/>
                <a:ea typeface="Gadugi" panose="020B0502040204020203" pitchFamily="34" charset="0"/>
              </a:rPr>
              <a:t>(5-minutes)</a:t>
            </a:r>
          </a:p>
          <a:p>
            <a:endParaRPr lang="en-US" sz="2000" dirty="0"/>
          </a:p>
        </p:txBody>
      </p:sp>
      <p:sp>
        <p:nvSpPr>
          <p:cNvPr id="5" name="Text Placeholder 4">
            <a:extLst>
              <a:ext uri="{FF2B5EF4-FFF2-40B4-BE49-F238E27FC236}">
                <a16:creationId xmlns:a16="http://schemas.microsoft.com/office/drawing/2014/main" id="{28AD83DD-D552-4857-B20E-F0E21B479D05}"/>
              </a:ext>
            </a:extLst>
          </p:cNvPr>
          <p:cNvSpPr>
            <a:spLocks noGrp="1"/>
          </p:cNvSpPr>
          <p:nvPr>
            <p:ph type="body" sz="quarter" idx="13"/>
          </p:nvPr>
        </p:nvSpPr>
        <p:spPr>
          <a:xfrm>
            <a:off x="6096001" y="2009318"/>
            <a:ext cx="4294206" cy="755650"/>
          </a:xfrm>
        </p:spPr>
        <p:txBody>
          <a:bodyPr>
            <a:normAutofit/>
          </a:bodyPr>
          <a:lstStyle/>
          <a:p>
            <a:r>
              <a:rPr lang="en-US" sz="2000" dirty="0">
                <a:solidFill>
                  <a:schemeClr val="tx1"/>
                </a:solidFill>
                <a:latin typeface="Gadugi" panose="020B0502040204020203" pitchFamily="34" charset="0"/>
                <a:ea typeface="Gadugi" panose="020B0502040204020203" pitchFamily="34" charset="0"/>
              </a:rPr>
              <a:t>Small group assignments </a:t>
            </a:r>
          </a:p>
          <a:p>
            <a:r>
              <a:rPr lang="en-US" sz="2000" dirty="0">
                <a:solidFill>
                  <a:schemeClr val="tx1"/>
                </a:solidFill>
                <a:latin typeface="Gadugi" panose="020B0502040204020203" pitchFamily="34" charset="0"/>
                <a:ea typeface="Gadugi" panose="020B0502040204020203" pitchFamily="34" charset="0"/>
              </a:rPr>
              <a:t>(Weekly)</a:t>
            </a:r>
          </a:p>
          <a:p>
            <a:endParaRPr lang="en-US" sz="2000" dirty="0"/>
          </a:p>
        </p:txBody>
      </p:sp>
      <p:sp>
        <p:nvSpPr>
          <p:cNvPr id="6" name="Text Placeholder 5">
            <a:extLst>
              <a:ext uri="{FF2B5EF4-FFF2-40B4-BE49-F238E27FC236}">
                <a16:creationId xmlns:a16="http://schemas.microsoft.com/office/drawing/2014/main" id="{BA7552AF-0A86-482E-9215-14F849F4119F}"/>
              </a:ext>
            </a:extLst>
          </p:cNvPr>
          <p:cNvSpPr>
            <a:spLocks noGrp="1"/>
          </p:cNvSpPr>
          <p:nvPr>
            <p:ph type="body" sz="quarter" idx="14"/>
          </p:nvPr>
        </p:nvSpPr>
        <p:spPr>
          <a:xfrm>
            <a:off x="6096000" y="3085763"/>
            <a:ext cx="5860557" cy="923626"/>
          </a:xfrm>
        </p:spPr>
        <p:txBody>
          <a:bodyPr>
            <a:normAutofit/>
          </a:bodyPr>
          <a:lstStyle/>
          <a:p>
            <a:r>
              <a:rPr lang="en-US" sz="2000" dirty="0">
                <a:solidFill>
                  <a:schemeClr val="tx1"/>
                </a:solidFill>
                <a:latin typeface="Gadugi" panose="020B0502040204020203" pitchFamily="34" charset="0"/>
                <a:ea typeface="Gadugi" panose="020B0502040204020203" pitchFamily="34" charset="0"/>
              </a:rPr>
              <a:t>Capstone Project:</a:t>
            </a:r>
          </a:p>
          <a:p>
            <a:pPr marL="342900" indent="-342900">
              <a:buFont typeface="Arial" panose="020B0604020202020204" pitchFamily="34" charset="0"/>
              <a:buChar char="•"/>
            </a:pPr>
            <a:r>
              <a:rPr lang="en-US" sz="2000" dirty="0">
                <a:solidFill>
                  <a:schemeClr val="tx1"/>
                </a:solidFill>
                <a:latin typeface="Gadugi" panose="020B0502040204020203" pitchFamily="34" charset="0"/>
                <a:ea typeface="Gadugi" panose="020B0502040204020203" pitchFamily="34" charset="0"/>
              </a:rPr>
              <a:t>Slides &amp; Presentation (5-minutes)</a:t>
            </a:r>
          </a:p>
          <a:p>
            <a:pPr marL="342900" indent="-342900">
              <a:buFont typeface="Arial" panose="020B0604020202020204" pitchFamily="34" charset="0"/>
              <a:buChar char="•"/>
            </a:pPr>
            <a:r>
              <a:rPr lang="en-US" sz="2000" dirty="0">
                <a:solidFill>
                  <a:schemeClr val="tx1"/>
                </a:solidFill>
                <a:latin typeface="Gadugi" panose="020B0502040204020203" pitchFamily="34" charset="0"/>
                <a:ea typeface="Gadugi" panose="020B0502040204020203" pitchFamily="34" charset="0"/>
              </a:rPr>
              <a:t>Specific aims (2-3 pages)</a:t>
            </a:r>
          </a:p>
          <a:p>
            <a:endParaRPr lang="en-US" sz="2000" dirty="0">
              <a:solidFill>
                <a:schemeClr val="tx1"/>
              </a:solidFill>
              <a:latin typeface="Gadugi" panose="020B0502040204020203" pitchFamily="34" charset="0"/>
              <a:ea typeface="Gadugi" panose="020B0502040204020203" pitchFamily="34" charset="0"/>
            </a:endParaRPr>
          </a:p>
          <a:p>
            <a:endParaRPr lang="en-US" sz="2000" dirty="0"/>
          </a:p>
        </p:txBody>
      </p:sp>
      <p:sp>
        <p:nvSpPr>
          <p:cNvPr id="7" name="Text Placeholder 6">
            <a:extLst>
              <a:ext uri="{FF2B5EF4-FFF2-40B4-BE49-F238E27FC236}">
                <a16:creationId xmlns:a16="http://schemas.microsoft.com/office/drawing/2014/main" id="{833604AF-0ECB-4577-9874-44855DFDDDD8}"/>
              </a:ext>
            </a:extLst>
          </p:cNvPr>
          <p:cNvSpPr>
            <a:spLocks noGrp="1"/>
          </p:cNvSpPr>
          <p:nvPr>
            <p:ph type="body" sz="quarter" idx="15"/>
          </p:nvPr>
        </p:nvSpPr>
        <p:spPr>
          <a:xfrm>
            <a:off x="6096001" y="4162208"/>
            <a:ext cx="4294206" cy="755650"/>
          </a:xfrm>
        </p:spPr>
        <p:txBody>
          <a:bodyPr>
            <a:normAutofit/>
          </a:bodyPr>
          <a:lstStyle/>
          <a:p>
            <a:r>
              <a:rPr lang="en-US" sz="2000" dirty="0">
                <a:solidFill>
                  <a:schemeClr val="tx1"/>
                </a:solidFill>
                <a:latin typeface="Gadugi" panose="020B0502040204020203" pitchFamily="34" charset="0"/>
                <a:ea typeface="Gadugi" panose="020B0502040204020203" pitchFamily="34" charset="0"/>
              </a:rPr>
              <a:t>Evaluation</a:t>
            </a:r>
          </a:p>
          <a:p>
            <a:r>
              <a:rPr lang="en-US" sz="2000" dirty="0">
                <a:solidFill>
                  <a:schemeClr val="tx1"/>
                </a:solidFill>
                <a:latin typeface="Gadugi" panose="020B0502040204020203" pitchFamily="34" charset="0"/>
                <a:ea typeface="Gadugi" panose="020B0502040204020203" pitchFamily="34" charset="0"/>
              </a:rPr>
              <a:t>(Pre and Post Survey)</a:t>
            </a:r>
          </a:p>
          <a:p>
            <a:endParaRPr lang="en-US" sz="2000" dirty="0"/>
          </a:p>
        </p:txBody>
      </p:sp>
      <p:sp>
        <p:nvSpPr>
          <p:cNvPr id="10" name="Text Placeholder 9">
            <a:extLst>
              <a:ext uri="{FF2B5EF4-FFF2-40B4-BE49-F238E27FC236}">
                <a16:creationId xmlns:a16="http://schemas.microsoft.com/office/drawing/2014/main" id="{5348277B-D72F-48AF-8B3D-D491B0E4EFFA}"/>
              </a:ext>
            </a:extLst>
          </p:cNvPr>
          <p:cNvSpPr>
            <a:spLocks noGrp="1"/>
          </p:cNvSpPr>
          <p:nvPr>
            <p:ph type="body" sz="quarter" idx="16"/>
          </p:nvPr>
        </p:nvSpPr>
        <p:spPr>
          <a:xfrm>
            <a:off x="4012672" y="701016"/>
            <a:ext cx="1387586" cy="755650"/>
          </a:xfrm>
        </p:spPr>
        <p:txBody>
          <a:bodyPr>
            <a:normAutofit/>
          </a:bodyPr>
          <a:lstStyle/>
          <a:p>
            <a:r>
              <a:rPr lang="en-US" sz="2000" i="1" dirty="0">
                <a:solidFill>
                  <a:schemeClr val="tx1">
                    <a:lumMod val="85000"/>
                    <a:lumOff val="15000"/>
                  </a:schemeClr>
                </a:solidFill>
              </a:rPr>
              <a:t>Module 3</a:t>
            </a:r>
          </a:p>
        </p:txBody>
      </p:sp>
      <p:sp>
        <p:nvSpPr>
          <p:cNvPr id="11" name="Text Placeholder 9">
            <a:extLst>
              <a:ext uri="{FF2B5EF4-FFF2-40B4-BE49-F238E27FC236}">
                <a16:creationId xmlns:a16="http://schemas.microsoft.com/office/drawing/2014/main" id="{69B66FE2-E996-4A37-A89B-C046C5C04D96}"/>
              </a:ext>
            </a:extLst>
          </p:cNvPr>
          <p:cNvSpPr txBox="1">
            <a:spLocks/>
          </p:cNvSpPr>
          <p:nvPr/>
        </p:nvSpPr>
        <p:spPr>
          <a:xfrm>
            <a:off x="4019932" y="1862227"/>
            <a:ext cx="1387586"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solidFill>
                  <a:schemeClr val="tx1">
                    <a:lumMod val="85000"/>
                    <a:lumOff val="15000"/>
                  </a:schemeClr>
                </a:solidFill>
              </a:rPr>
              <a:t>Ongoing </a:t>
            </a:r>
          </a:p>
        </p:txBody>
      </p:sp>
      <p:sp>
        <p:nvSpPr>
          <p:cNvPr id="12" name="Text Placeholder 9">
            <a:extLst>
              <a:ext uri="{FF2B5EF4-FFF2-40B4-BE49-F238E27FC236}">
                <a16:creationId xmlns:a16="http://schemas.microsoft.com/office/drawing/2014/main" id="{059CDE30-0A26-49C4-BD2C-3C28AD23E7E2}"/>
              </a:ext>
            </a:extLst>
          </p:cNvPr>
          <p:cNvSpPr txBox="1">
            <a:spLocks/>
          </p:cNvSpPr>
          <p:nvPr/>
        </p:nvSpPr>
        <p:spPr>
          <a:xfrm>
            <a:off x="4019932" y="2673350"/>
            <a:ext cx="2327705"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solidFill>
                  <a:schemeClr val="tx1">
                    <a:lumMod val="85000"/>
                    <a:lumOff val="15000"/>
                  </a:schemeClr>
                </a:solidFill>
              </a:rPr>
              <a:t>Modules  </a:t>
            </a:r>
          </a:p>
          <a:p>
            <a:r>
              <a:rPr lang="en-US" sz="2000" i="1" dirty="0">
                <a:solidFill>
                  <a:schemeClr val="tx1">
                    <a:lumMod val="85000"/>
                    <a:lumOff val="15000"/>
                  </a:schemeClr>
                </a:solidFill>
              </a:rPr>
              <a:t>22 &amp;23</a:t>
            </a:r>
          </a:p>
        </p:txBody>
      </p:sp>
      <p:sp>
        <p:nvSpPr>
          <p:cNvPr id="13" name="Text Placeholder 9">
            <a:extLst>
              <a:ext uri="{FF2B5EF4-FFF2-40B4-BE49-F238E27FC236}">
                <a16:creationId xmlns:a16="http://schemas.microsoft.com/office/drawing/2014/main" id="{1B4C3DDB-E04E-457E-9656-AF9CC3081C78}"/>
              </a:ext>
            </a:extLst>
          </p:cNvPr>
          <p:cNvSpPr txBox="1">
            <a:spLocks/>
          </p:cNvSpPr>
          <p:nvPr/>
        </p:nvSpPr>
        <p:spPr>
          <a:xfrm>
            <a:off x="3988736" y="3862298"/>
            <a:ext cx="2327705"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solidFill>
                  <a:schemeClr val="tx1">
                    <a:lumMod val="85000"/>
                    <a:lumOff val="15000"/>
                  </a:schemeClr>
                </a:solidFill>
              </a:rPr>
              <a:t>Modules </a:t>
            </a:r>
          </a:p>
          <a:p>
            <a:r>
              <a:rPr lang="en-US" sz="2000" i="1" dirty="0">
                <a:solidFill>
                  <a:schemeClr val="tx1">
                    <a:lumMod val="85000"/>
                    <a:lumOff val="15000"/>
                  </a:schemeClr>
                </a:solidFill>
              </a:rPr>
              <a:t>1, 22 &amp;2 3</a:t>
            </a:r>
          </a:p>
        </p:txBody>
      </p:sp>
      <p:cxnSp>
        <p:nvCxnSpPr>
          <p:cNvPr id="18" name="Straight Connector 17">
            <a:extLst>
              <a:ext uri="{FF2B5EF4-FFF2-40B4-BE49-F238E27FC236}">
                <a16:creationId xmlns:a16="http://schemas.microsoft.com/office/drawing/2014/main" id="{E916CC46-6588-44D3-8603-4EF3E3107C86}"/>
              </a:ext>
            </a:extLst>
          </p:cNvPr>
          <p:cNvCxnSpPr>
            <a:cxnSpLocks/>
          </p:cNvCxnSpPr>
          <p:nvPr/>
        </p:nvCxnSpPr>
        <p:spPr>
          <a:xfrm>
            <a:off x="5709684" y="552893"/>
            <a:ext cx="0" cy="4364965"/>
          </a:xfrm>
          <a:prstGeom prst="line">
            <a:avLst/>
          </a:prstGeom>
          <a:ln>
            <a:solidFill>
              <a:srgbClr val="993366"/>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BB6F1CE-EC1A-4FB1-9E1A-3D94F1E1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35" y="4752886"/>
            <a:ext cx="3007267" cy="1435642"/>
          </a:xfrm>
          <a:prstGeom prst="rect">
            <a:avLst/>
          </a:prstGeom>
        </p:spPr>
      </p:pic>
    </p:spTree>
    <p:extLst>
      <p:ext uri="{BB962C8B-B14F-4D97-AF65-F5344CB8AC3E}">
        <p14:creationId xmlns:p14="http://schemas.microsoft.com/office/powerpoint/2010/main" val="1150908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97563C-FE19-4E11-9D76-4D640E678A38}"/>
              </a:ext>
            </a:extLst>
          </p:cNvPr>
          <p:cNvSpPr>
            <a:spLocks noGrp="1"/>
          </p:cNvSpPr>
          <p:nvPr>
            <p:ph type="pic" sz="quarter" idx="10"/>
          </p:nvPr>
        </p:nvSpPr>
        <p:spPr>
          <a:solidFill>
            <a:schemeClr val="bg1"/>
          </a:solidFill>
        </p:spPr>
        <p:txBody>
          <a:bodyPr/>
          <a:lstStyle/>
          <a:p>
            <a:endParaRPr lang="en-US"/>
          </a:p>
        </p:txBody>
      </p:sp>
      <p:pic>
        <p:nvPicPr>
          <p:cNvPr id="4" name="Picture 3">
            <a:extLst>
              <a:ext uri="{FF2B5EF4-FFF2-40B4-BE49-F238E27FC236}">
                <a16:creationId xmlns:a16="http://schemas.microsoft.com/office/drawing/2014/main" id="{D2098467-89A5-4D5D-9931-096D0719B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227" y="1786906"/>
            <a:ext cx="5516145" cy="3125336"/>
          </a:xfrm>
          <a:prstGeom prst="rect">
            <a:avLst/>
          </a:prstGeom>
        </p:spPr>
      </p:pic>
      <p:sp>
        <p:nvSpPr>
          <p:cNvPr id="5" name="Title 2">
            <a:extLst>
              <a:ext uri="{FF2B5EF4-FFF2-40B4-BE49-F238E27FC236}">
                <a16:creationId xmlns:a16="http://schemas.microsoft.com/office/drawing/2014/main" id="{0D066BB4-EC0D-4C2E-A10E-0D895AD769AE}"/>
              </a:ext>
            </a:extLst>
          </p:cNvPr>
          <p:cNvSpPr txBox="1">
            <a:spLocks/>
          </p:cNvSpPr>
          <p:nvPr/>
        </p:nvSpPr>
        <p:spPr>
          <a:xfrm>
            <a:off x="3206949" y="1786906"/>
            <a:ext cx="2752354" cy="2709275"/>
          </a:xfrm>
          <a:prstGeom prst="ellipse">
            <a:avLst/>
          </a:prstGeom>
          <a:solidFill>
            <a:srgbClr val="36363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algn="ctr"/>
            <a:r>
              <a:rPr lang="en-US" sz="3200" b="0" dirty="0">
                <a:solidFill>
                  <a:srgbClr val="FFFFFF"/>
                </a:solidFill>
                <a:latin typeface="Gill Sans MT" panose="020B0502020104020203" pitchFamily="34" charset="0"/>
                <a:ea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12610189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4699591" y="2123652"/>
            <a:ext cx="7273333" cy="2963756"/>
          </a:xfrm>
          <a:noFill/>
        </p:spPr>
        <p:txBody>
          <a:bodyPr/>
          <a:lstStyle/>
          <a:p>
            <a:pPr algn="ctr"/>
            <a:r>
              <a:rPr lang="en-US" i="1" dirty="0"/>
              <a:t>Pre-MLTI Evaluation</a:t>
            </a:r>
            <a:br>
              <a:rPr lang="en-US" i="1" dirty="0"/>
            </a:br>
            <a:br>
              <a:rPr lang="en-US" dirty="0"/>
            </a:br>
            <a:br>
              <a:rPr lang="en-US" dirty="0"/>
            </a:br>
            <a:br>
              <a:rPr lang="en-US" dirty="0"/>
            </a:br>
            <a:br>
              <a:rPr lang="en-US" dirty="0"/>
            </a:br>
            <a:endParaRPr lang="en-US" sz="2800" dirty="0"/>
          </a:p>
        </p:txBody>
      </p:sp>
      <p:sp>
        <p:nvSpPr>
          <p:cNvPr id="7" name="Rectangle 6">
            <a:extLst>
              <a:ext uri="{FF2B5EF4-FFF2-40B4-BE49-F238E27FC236}">
                <a16:creationId xmlns:a16="http://schemas.microsoft.com/office/drawing/2014/main" id="{1091FEC3-BB18-4019-89B9-6F2DF9FC73D4}"/>
              </a:ext>
            </a:extLst>
          </p:cNvPr>
          <p:cNvSpPr/>
          <p:nvPr/>
        </p:nvSpPr>
        <p:spPr>
          <a:xfrm>
            <a:off x="6096000" y="4109484"/>
            <a:ext cx="4884474" cy="778932"/>
          </a:xfrm>
          <a:prstGeom prst="rect">
            <a:avLst/>
          </a:prstGeom>
          <a:solidFill>
            <a:schemeClr val="tx1">
              <a:lumMod val="65000"/>
              <a:lumOff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2:10-2:20pm</a:t>
            </a:r>
          </a:p>
        </p:txBody>
      </p:sp>
      <p:pic>
        <p:nvPicPr>
          <p:cNvPr id="3074" name="Picture 2" descr="Jennifer McGee-Avila, Ph.D., M.P.H. | Cancer Prevention Fellowship Program">
            <a:extLst>
              <a:ext uri="{FF2B5EF4-FFF2-40B4-BE49-F238E27FC236}">
                <a16:creationId xmlns:a16="http://schemas.microsoft.com/office/drawing/2014/main" id="{AF7389E3-8CF2-4489-B789-95F8342B5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67" y="1933389"/>
            <a:ext cx="1714500" cy="22860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C6CBB3-D546-493F-9BE9-5F76782095A9}"/>
              </a:ext>
            </a:extLst>
          </p:cNvPr>
          <p:cNvSpPr txBox="1"/>
          <p:nvPr/>
        </p:nvSpPr>
        <p:spPr>
          <a:xfrm>
            <a:off x="659219" y="4314284"/>
            <a:ext cx="6124352" cy="646331"/>
          </a:xfrm>
          <a:prstGeom prst="rect">
            <a:avLst/>
          </a:prstGeom>
          <a:noFill/>
        </p:spPr>
        <p:txBody>
          <a:bodyPr wrap="square">
            <a:spAutoFit/>
          </a:bodyPr>
          <a:lstStyle/>
          <a:p>
            <a:r>
              <a:rPr lang="en-US" i="1" dirty="0">
                <a:solidFill>
                  <a:schemeClr val="bg1"/>
                </a:solidFill>
              </a:rPr>
              <a:t>Jennifer McGee-Avila, Ph.D., M.P.H.</a:t>
            </a:r>
          </a:p>
          <a:p>
            <a:r>
              <a:rPr lang="en-US" i="1" dirty="0">
                <a:solidFill>
                  <a:schemeClr val="bg1"/>
                </a:solidFill>
              </a:rPr>
              <a:t>National Cancer Institute</a:t>
            </a:r>
            <a:endParaRPr lang="en-US" dirty="0">
              <a:solidFill>
                <a:schemeClr val="bg1"/>
              </a:solidFill>
            </a:endParaRPr>
          </a:p>
        </p:txBody>
      </p:sp>
    </p:spTree>
    <p:extLst>
      <p:ext uri="{BB962C8B-B14F-4D97-AF65-F5344CB8AC3E}">
        <p14:creationId xmlns:p14="http://schemas.microsoft.com/office/powerpoint/2010/main" val="30448813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42887" y="2123652"/>
            <a:ext cx="11730037" cy="2963756"/>
          </a:xfrm>
          <a:noFill/>
        </p:spPr>
        <p:txBody>
          <a:bodyPr/>
          <a:lstStyle/>
          <a:p>
            <a:pPr algn="ctr"/>
            <a:r>
              <a:rPr lang="en-US" i="1" dirty="0"/>
              <a:t>Break</a:t>
            </a:r>
            <a:br>
              <a:rPr lang="en-US" dirty="0"/>
            </a:br>
            <a:br>
              <a:rPr lang="en-US" dirty="0"/>
            </a:br>
            <a:br>
              <a:rPr lang="en-US" dirty="0"/>
            </a:br>
            <a:br>
              <a:rPr lang="en-US" dirty="0"/>
            </a:br>
            <a:endParaRPr lang="en-US" sz="2800" dirty="0"/>
          </a:p>
        </p:txBody>
      </p:sp>
      <p:sp>
        <p:nvSpPr>
          <p:cNvPr id="7" name="Rectangle 6">
            <a:extLst>
              <a:ext uri="{FF2B5EF4-FFF2-40B4-BE49-F238E27FC236}">
                <a16:creationId xmlns:a16="http://schemas.microsoft.com/office/drawing/2014/main" id="{1091FEC3-BB18-4019-89B9-6F2DF9FC73D4}"/>
              </a:ext>
            </a:extLst>
          </p:cNvPr>
          <p:cNvSpPr/>
          <p:nvPr/>
        </p:nvSpPr>
        <p:spPr>
          <a:xfrm>
            <a:off x="3665669" y="3429000"/>
            <a:ext cx="5425168" cy="778932"/>
          </a:xfrm>
          <a:prstGeom prst="rect">
            <a:avLst/>
          </a:prstGeom>
          <a:solidFill>
            <a:schemeClr val="tx1">
              <a:lumMod val="65000"/>
              <a:lumOff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2:20pm - 2:30pm</a:t>
            </a:r>
          </a:p>
        </p:txBody>
      </p:sp>
    </p:spTree>
    <p:extLst>
      <p:ext uri="{BB962C8B-B14F-4D97-AF65-F5344CB8AC3E}">
        <p14:creationId xmlns:p14="http://schemas.microsoft.com/office/powerpoint/2010/main" val="2021383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3004081" y="1998768"/>
            <a:ext cx="9050867" cy="2963756"/>
          </a:xfrm>
          <a:noFill/>
        </p:spPr>
        <p:txBody>
          <a:bodyPr/>
          <a:lstStyle/>
          <a:p>
            <a:r>
              <a:rPr lang="en-US" sz="4800" i="1" dirty="0">
                <a:latin typeface="Adobe Devanagari" panose="02040503050201020203" pitchFamily="18" charset="0"/>
                <a:cs typeface="Adobe Devanagari" panose="02040503050201020203" pitchFamily="18" charset="0"/>
              </a:rPr>
              <a:t>Plenary:</a:t>
            </a:r>
            <a:br>
              <a:rPr lang="en-US" sz="4800" i="1" dirty="0">
                <a:latin typeface="Adobe Devanagari" panose="02040503050201020203" pitchFamily="18" charset="0"/>
                <a:cs typeface="Adobe Devanagari" panose="02040503050201020203" pitchFamily="18" charset="0"/>
              </a:rPr>
            </a:br>
            <a:r>
              <a:rPr lang="en-US" sz="4800" i="1" dirty="0">
                <a:latin typeface="Adobe Devanagari" panose="02040503050201020203" pitchFamily="18" charset="0"/>
                <a:cs typeface="Adobe Devanagari" panose="02040503050201020203" pitchFamily="18" charset="0"/>
              </a:rPr>
              <a:t>Delivery of MLIs in Public Health</a:t>
            </a:r>
            <a:br>
              <a:rPr lang="en-US" sz="4800"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 Yee, M.D., Ph.D.</a:t>
            </a:r>
            <a:br>
              <a:rPr lang="en-US" dirty="0"/>
            </a:br>
            <a:r>
              <a:rPr lang="en-US" dirty="0"/>
              <a:t>Los Angeles County Department of Health Services</a:t>
            </a:r>
          </a:p>
        </p:txBody>
      </p:sp>
      <p:pic>
        <p:nvPicPr>
          <p:cNvPr id="2052" name="Picture 4" descr="Image result for hal yee la county health department, photo">
            <a:extLst>
              <a:ext uri="{FF2B5EF4-FFF2-40B4-BE49-F238E27FC236}">
                <a16:creationId xmlns:a16="http://schemas.microsoft.com/office/drawing/2014/main" id="{A4432B98-9106-4C19-9634-8150B1CC9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85" y="1833414"/>
            <a:ext cx="2321960" cy="19889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2073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42887" y="2123652"/>
            <a:ext cx="11730037" cy="2963756"/>
          </a:xfrm>
          <a:noFill/>
        </p:spPr>
        <p:txBody>
          <a:bodyPr/>
          <a:lstStyle/>
          <a:p>
            <a:pPr algn="ctr"/>
            <a:r>
              <a:rPr lang="en-US" i="1" dirty="0"/>
              <a:t>Questions and Answers</a:t>
            </a:r>
            <a:br>
              <a:rPr lang="en-US" dirty="0"/>
            </a:br>
            <a:br>
              <a:rPr lang="en-US" dirty="0"/>
            </a:br>
            <a:r>
              <a:rPr lang="en-US" i="1" dirty="0"/>
              <a:t>Wrap-up</a:t>
            </a:r>
            <a:br>
              <a:rPr lang="en-US" dirty="0"/>
            </a:br>
            <a:br>
              <a:rPr lang="en-US" dirty="0"/>
            </a:br>
            <a:endParaRPr lang="en-US" sz="2800" dirty="0"/>
          </a:p>
        </p:txBody>
      </p:sp>
      <p:sp>
        <p:nvSpPr>
          <p:cNvPr id="7" name="Rectangle 6">
            <a:extLst>
              <a:ext uri="{FF2B5EF4-FFF2-40B4-BE49-F238E27FC236}">
                <a16:creationId xmlns:a16="http://schemas.microsoft.com/office/drawing/2014/main" id="{1091FEC3-BB18-4019-89B9-6F2DF9FC73D4}"/>
              </a:ext>
            </a:extLst>
          </p:cNvPr>
          <p:cNvSpPr/>
          <p:nvPr/>
        </p:nvSpPr>
        <p:spPr>
          <a:xfrm>
            <a:off x="3653763" y="3039534"/>
            <a:ext cx="4884474" cy="778932"/>
          </a:xfrm>
          <a:prstGeom prst="rect">
            <a:avLst/>
          </a:prstGeom>
          <a:solidFill>
            <a:schemeClr val="tx1">
              <a:lumMod val="65000"/>
              <a:lumOff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2:50-2:55pm</a:t>
            </a:r>
          </a:p>
        </p:txBody>
      </p:sp>
    </p:spTree>
    <p:extLst>
      <p:ext uri="{BB962C8B-B14F-4D97-AF65-F5344CB8AC3E}">
        <p14:creationId xmlns:p14="http://schemas.microsoft.com/office/powerpoint/2010/main" val="18894184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4986866" y="1858537"/>
            <a:ext cx="6112934" cy="2963756"/>
          </a:xfrm>
          <a:noFill/>
        </p:spPr>
        <p:txBody>
          <a:bodyPr/>
          <a:lstStyle/>
          <a:p>
            <a:r>
              <a:rPr lang="en-US" sz="7200" i="1" dirty="0"/>
              <a:t>Module 2</a:t>
            </a:r>
            <a:br>
              <a:rPr lang="en-US" dirty="0"/>
            </a:br>
            <a:br>
              <a:rPr lang="en-US" dirty="0"/>
            </a:br>
            <a:br>
              <a:rPr lang="en-US" dirty="0"/>
            </a:br>
            <a:br>
              <a:rPr lang="en-US" dirty="0"/>
            </a:br>
            <a:endParaRPr lang="en-US" sz="2800" dirty="0"/>
          </a:p>
        </p:txBody>
      </p:sp>
      <p:sp>
        <p:nvSpPr>
          <p:cNvPr id="7" name="Rectangle 6">
            <a:extLst>
              <a:ext uri="{FF2B5EF4-FFF2-40B4-BE49-F238E27FC236}">
                <a16:creationId xmlns:a16="http://schemas.microsoft.com/office/drawing/2014/main" id="{1091FEC3-BB18-4019-89B9-6F2DF9FC73D4}"/>
              </a:ext>
            </a:extLst>
          </p:cNvPr>
          <p:cNvSpPr/>
          <p:nvPr/>
        </p:nvSpPr>
        <p:spPr>
          <a:xfrm>
            <a:off x="4851400" y="3039533"/>
            <a:ext cx="7340600" cy="139329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1"/>
                </a:solidFill>
              </a:rPr>
              <a:t>Thursday, January 27, 2021</a:t>
            </a:r>
          </a:p>
          <a:p>
            <a:r>
              <a:rPr lang="en-US" sz="2400" dirty="0">
                <a:solidFill>
                  <a:schemeClr val="bg1"/>
                </a:solidFill>
              </a:rPr>
              <a:t>(Pre-recorded: 120 minutes) </a:t>
            </a:r>
          </a:p>
        </p:txBody>
      </p:sp>
      <p:sp>
        <p:nvSpPr>
          <p:cNvPr id="3" name="Rectangle 2">
            <a:extLst>
              <a:ext uri="{FF2B5EF4-FFF2-40B4-BE49-F238E27FC236}">
                <a16:creationId xmlns:a16="http://schemas.microsoft.com/office/drawing/2014/main" id="{BF848EBF-07E2-4E3A-9785-17F2AAB9A41E}"/>
              </a:ext>
            </a:extLst>
          </p:cNvPr>
          <p:cNvSpPr/>
          <p:nvPr/>
        </p:nvSpPr>
        <p:spPr>
          <a:xfrm>
            <a:off x="0" y="1188720"/>
            <a:ext cx="4562856" cy="402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a:extLst>
              <a:ext uri="{FF2B5EF4-FFF2-40B4-BE49-F238E27FC236}">
                <a16:creationId xmlns:a16="http://schemas.microsoft.com/office/drawing/2014/main" id="{719677BF-490B-46CE-94B3-CCC9BC16F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73" y="1609344"/>
            <a:ext cx="4891629" cy="3182112"/>
          </a:xfrm>
          <a:prstGeom prst="rect">
            <a:avLst/>
          </a:prstGeom>
        </p:spPr>
      </p:pic>
    </p:spTree>
    <p:extLst>
      <p:ext uri="{BB962C8B-B14F-4D97-AF65-F5344CB8AC3E}">
        <p14:creationId xmlns:p14="http://schemas.microsoft.com/office/powerpoint/2010/main" val="1213657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5178" y="5791201"/>
            <a:ext cx="1812289" cy="276999"/>
          </a:xfrm>
          <a:prstGeom prst="rect">
            <a:avLst/>
          </a:prstGeom>
        </p:spPr>
        <p:txBody>
          <a:bodyPr vert="horz" wrap="square" lIns="0" tIns="0" rIns="0" bIns="0" rtlCol="0">
            <a:spAutoFit/>
          </a:bodyPr>
          <a:lstStyle/>
          <a:p>
            <a:pPr marL="12700"/>
            <a:r>
              <a:rPr b="1" spc="15" dirty="0">
                <a:solidFill>
                  <a:srgbClr val="FFFFFF"/>
                </a:solidFill>
                <a:latin typeface="Arial"/>
                <a:cs typeface="Arial"/>
                <a:hlinkClick r:id="rId3"/>
              </a:rPr>
              <a:t>ww</a:t>
            </a:r>
            <a:r>
              <a:rPr b="1" spc="-70" dirty="0">
                <a:solidFill>
                  <a:srgbClr val="FFFFFF"/>
                </a:solidFill>
                <a:latin typeface="Arial"/>
                <a:cs typeface="Arial"/>
                <a:hlinkClick r:id="rId3"/>
              </a:rPr>
              <a:t>w</a:t>
            </a:r>
            <a:r>
              <a:rPr b="1" dirty="0">
                <a:solidFill>
                  <a:srgbClr val="FFFFFF"/>
                </a:solidFill>
                <a:latin typeface="Arial"/>
                <a:cs typeface="Arial"/>
                <a:hlinkClick r:id="rId3"/>
              </a:rPr>
              <a:t>.</a:t>
            </a:r>
            <a:r>
              <a:rPr b="1" spc="-10" dirty="0">
                <a:solidFill>
                  <a:srgbClr val="FFFFFF"/>
                </a:solidFill>
                <a:latin typeface="Arial"/>
                <a:cs typeface="Arial"/>
                <a:hlinkClick r:id="rId3"/>
              </a:rPr>
              <a:t>ca</a:t>
            </a:r>
            <a:r>
              <a:rPr b="1" dirty="0">
                <a:solidFill>
                  <a:srgbClr val="FFFFFF"/>
                </a:solidFill>
                <a:latin typeface="Arial"/>
                <a:cs typeface="Arial"/>
                <a:hlinkClick r:id="rId3"/>
              </a:rPr>
              <a:t>n</a:t>
            </a:r>
            <a:r>
              <a:rPr b="1" spc="-10" dirty="0">
                <a:solidFill>
                  <a:srgbClr val="FFFFFF"/>
                </a:solidFill>
                <a:latin typeface="Arial"/>
                <a:cs typeface="Arial"/>
                <a:hlinkClick r:id="rId3"/>
              </a:rPr>
              <a:t>ce</a:t>
            </a:r>
            <a:r>
              <a:rPr b="1" spc="-105" dirty="0">
                <a:solidFill>
                  <a:srgbClr val="FFFFFF"/>
                </a:solidFill>
                <a:latin typeface="Arial"/>
                <a:cs typeface="Arial"/>
                <a:hlinkClick r:id="rId3"/>
              </a:rPr>
              <a:t>r</a:t>
            </a:r>
            <a:r>
              <a:rPr b="1" dirty="0">
                <a:solidFill>
                  <a:srgbClr val="FFFFFF"/>
                </a:solidFill>
                <a:latin typeface="Arial"/>
                <a:cs typeface="Arial"/>
                <a:hlinkClick r:id="rId3"/>
              </a:rPr>
              <a:t>.gov</a:t>
            </a:r>
            <a:endParaRPr>
              <a:solidFill>
                <a:srgbClr val="484848"/>
              </a:solidFill>
              <a:latin typeface="Arial"/>
              <a:cs typeface="Arial"/>
            </a:endParaRPr>
          </a:p>
        </p:txBody>
      </p:sp>
      <p:sp>
        <p:nvSpPr>
          <p:cNvPr id="3" name="object 3"/>
          <p:cNvSpPr txBox="1"/>
          <p:nvPr/>
        </p:nvSpPr>
        <p:spPr>
          <a:xfrm>
            <a:off x="6175650" y="5791201"/>
            <a:ext cx="2736215" cy="276999"/>
          </a:xfrm>
          <a:prstGeom prst="rect">
            <a:avLst/>
          </a:prstGeom>
        </p:spPr>
        <p:txBody>
          <a:bodyPr vert="horz" wrap="square" lIns="0" tIns="0" rIns="0" bIns="0" rtlCol="0">
            <a:spAutoFit/>
          </a:bodyPr>
          <a:lstStyle/>
          <a:p>
            <a:pPr marL="12700"/>
            <a:r>
              <a:rPr b="1" spc="25" dirty="0">
                <a:solidFill>
                  <a:srgbClr val="FFFFFF"/>
                </a:solidFill>
                <a:latin typeface="Arial"/>
                <a:cs typeface="Arial"/>
                <a:hlinkClick r:id="rId4"/>
              </a:rPr>
              <a:t>w</a:t>
            </a:r>
            <a:r>
              <a:rPr b="1" spc="15" dirty="0">
                <a:solidFill>
                  <a:srgbClr val="FFFFFF"/>
                </a:solidFill>
                <a:latin typeface="Arial"/>
                <a:cs typeface="Arial"/>
                <a:hlinkClick r:id="rId4"/>
              </a:rPr>
              <a:t>w</a:t>
            </a:r>
            <a:r>
              <a:rPr b="1" spc="-70" dirty="0">
                <a:solidFill>
                  <a:srgbClr val="FFFFFF"/>
                </a:solidFill>
                <a:latin typeface="Arial"/>
                <a:cs typeface="Arial"/>
                <a:hlinkClick r:id="rId4"/>
              </a:rPr>
              <a:t>w</a:t>
            </a:r>
            <a:r>
              <a:rPr b="1" dirty="0">
                <a:solidFill>
                  <a:srgbClr val="FFFFFF"/>
                </a:solidFill>
                <a:latin typeface="Arial"/>
                <a:cs typeface="Arial"/>
                <a:hlinkClick r:id="rId4"/>
              </a:rPr>
              <a:t>.</a:t>
            </a:r>
            <a:r>
              <a:rPr b="1" spc="-10" dirty="0">
                <a:solidFill>
                  <a:srgbClr val="FFFFFF"/>
                </a:solidFill>
                <a:latin typeface="Arial"/>
                <a:cs typeface="Arial"/>
                <a:hlinkClick r:id="rId4"/>
              </a:rPr>
              <a:t>ca</a:t>
            </a:r>
            <a:r>
              <a:rPr b="1" dirty="0">
                <a:solidFill>
                  <a:srgbClr val="FFFFFF"/>
                </a:solidFill>
                <a:latin typeface="Arial"/>
                <a:cs typeface="Arial"/>
                <a:hlinkClick r:id="rId4"/>
              </a:rPr>
              <a:t>n</a:t>
            </a:r>
            <a:r>
              <a:rPr b="1" spc="-10" dirty="0">
                <a:solidFill>
                  <a:srgbClr val="FFFFFF"/>
                </a:solidFill>
                <a:latin typeface="Arial"/>
                <a:cs typeface="Arial"/>
                <a:hlinkClick r:id="rId4"/>
              </a:rPr>
              <a:t>ce</a:t>
            </a:r>
            <a:r>
              <a:rPr b="1" spc="-100" dirty="0">
                <a:solidFill>
                  <a:srgbClr val="FFFFFF"/>
                </a:solidFill>
                <a:latin typeface="Arial"/>
                <a:cs typeface="Arial"/>
                <a:hlinkClick r:id="rId4"/>
              </a:rPr>
              <a:t>r</a:t>
            </a:r>
            <a:r>
              <a:rPr b="1" dirty="0">
                <a:solidFill>
                  <a:srgbClr val="FFFFFF"/>
                </a:solidFill>
                <a:latin typeface="Arial"/>
                <a:cs typeface="Arial"/>
                <a:hlinkClick r:id="rId4"/>
              </a:rPr>
              <a:t>.go</a:t>
            </a:r>
            <a:r>
              <a:rPr b="1" spc="-40" dirty="0">
                <a:solidFill>
                  <a:srgbClr val="FFFFFF"/>
                </a:solidFill>
                <a:latin typeface="Arial"/>
                <a:cs typeface="Arial"/>
                <a:hlinkClick r:id="rId4"/>
              </a:rPr>
              <a:t>v</a:t>
            </a:r>
            <a:r>
              <a:rPr b="1" dirty="0">
                <a:solidFill>
                  <a:srgbClr val="FFFFFF"/>
                </a:solidFill>
                <a:latin typeface="Arial"/>
                <a:cs typeface="Arial"/>
                <a:hlinkClick r:id="rId4"/>
              </a:rPr>
              <a:t>/</a:t>
            </a:r>
            <a:r>
              <a:rPr b="1" spc="-10" dirty="0">
                <a:solidFill>
                  <a:srgbClr val="FFFFFF"/>
                </a:solidFill>
                <a:latin typeface="Arial"/>
                <a:cs typeface="Arial"/>
                <a:hlinkClick r:id="rId4"/>
              </a:rPr>
              <a:t>es</a:t>
            </a:r>
            <a:r>
              <a:rPr b="1" dirty="0">
                <a:solidFill>
                  <a:srgbClr val="FFFFFF"/>
                </a:solidFill>
                <a:latin typeface="Arial"/>
                <a:cs typeface="Arial"/>
                <a:hlinkClick r:id="rId4"/>
              </a:rPr>
              <a:t>p</a:t>
            </a:r>
            <a:r>
              <a:rPr b="1" spc="-10" dirty="0">
                <a:solidFill>
                  <a:srgbClr val="FFFFFF"/>
                </a:solidFill>
                <a:latin typeface="Arial"/>
                <a:cs typeface="Arial"/>
                <a:hlinkClick r:id="rId4"/>
              </a:rPr>
              <a:t>a</a:t>
            </a:r>
            <a:r>
              <a:rPr b="1" dirty="0">
                <a:solidFill>
                  <a:srgbClr val="FFFFFF"/>
                </a:solidFill>
                <a:latin typeface="Arial"/>
                <a:cs typeface="Arial"/>
                <a:hlinkClick r:id="rId4"/>
              </a:rPr>
              <a:t>nol</a:t>
            </a:r>
            <a:endParaRPr dirty="0">
              <a:solidFill>
                <a:srgbClr val="484848"/>
              </a:solidFill>
              <a:latin typeface="Arial"/>
              <a:cs typeface="Arial"/>
            </a:endParaRPr>
          </a:p>
        </p:txBody>
      </p:sp>
    </p:spTree>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CI PPT Template 4x3 BLUE">
  <a:themeElements>
    <a:clrScheme name="Custom 4">
      <a:dk1>
        <a:srgbClr val="484848"/>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CI PPT Template 16x9 WHIT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hsph-test2">
  <a:themeElements>
    <a:clrScheme name="Custom 1">
      <a:dk1>
        <a:srgbClr val="97BE6D"/>
      </a:dk1>
      <a:lt1>
        <a:srgbClr val="FFFFFF"/>
      </a:lt1>
      <a:dk2>
        <a:srgbClr val="74556A"/>
      </a:dk2>
      <a:lt2>
        <a:srgbClr val="FFFFFF"/>
      </a:lt2>
      <a:accent1>
        <a:srgbClr val="74556A"/>
      </a:accent1>
      <a:accent2>
        <a:srgbClr val="C00000"/>
      </a:accent2>
      <a:accent3>
        <a:srgbClr val="97BE6D"/>
      </a:accent3>
      <a:accent4>
        <a:srgbClr val="70AECD"/>
      </a:accent4>
      <a:accent5>
        <a:srgbClr val="D5752B"/>
      </a:accent5>
      <a:accent6>
        <a:srgbClr val="FFFFFF"/>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d10ee78-cafb-47a7-9c3d-55be4f13a905" xsi:nil="true"/>
    <lcf76f155ced4ddcb4097134ff3c332f xmlns="755ed2f1-8333-4c16-9f46-45c32d652b0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527882F861324492A1C23A6C7B571B" ma:contentTypeVersion="13" ma:contentTypeDescription="Create a new document." ma:contentTypeScope="" ma:versionID="785fa1e9dd857cb44e7e6094ee8f2b28">
  <xsd:schema xmlns:xsd="http://www.w3.org/2001/XMLSchema" xmlns:xs="http://www.w3.org/2001/XMLSchema" xmlns:p="http://schemas.microsoft.com/office/2006/metadata/properties" xmlns:ns2="755ed2f1-8333-4c16-9f46-45c32d652b0e" xmlns:ns3="8d10ee78-cafb-47a7-9c3d-55be4f13a905" targetNamespace="http://schemas.microsoft.com/office/2006/metadata/properties" ma:root="true" ma:fieldsID="6687c6fce368938a5a6b9c3bebc0013a" ns2:_="" ns3:_="">
    <xsd:import namespace="755ed2f1-8333-4c16-9f46-45c32d652b0e"/>
    <xsd:import namespace="8d10ee78-cafb-47a7-9c3d-55be4f13a90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5ed2f1-8333-4c16-9f46-45c32d652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10ee78-cafb-47a7-9c3d-55be4f13a90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c42f95e-960e-4fcd-a5dc-d4ccd70a0c84}" ma:internalName="TaxCatchAll" ma:showField="CatchAllData" ma:web="8d10ee78-cafb-47a7-9c3d-55be4f13a90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670527-1AC8-4FE4-98FE-EDD284EC4B86}">
  <ds:schemaRefs>
    <ds:schemaRef ds:uri="http://schemas.microsoft.com/sharepoint/v3/contenttype/forms"/>
  </ds:schemaRefs>
</ds:datastoreItem>
</file>

<file path=customXml/itemProps2.xml><?xml version="1.0" encoding="utf-8"?>
<ds:datastoreItem xmlns:ds="http://schemas.openxmlformats.org/officeDocument/2006/customXml" ds:itemID="{444454F3-54DF-40F5-8897-3D58425D32DF}">
  <ds:schemaRefs>
    <ds:schemaRef ds:uri="http://schemas.microsoft.com/office/2006/metadata/properties"/>
    <ds:schemaRef ds:uri="http://schemas.microsoft.com/office/infopath/2007/PartnerControls"/>
    <ds:schemaRef ds:uri="8d10ee78-cafb-47a7-9c3d-55be4f13a905"/>
    <ds:schemaRef ds:uri="755ed2f1-8333-4c16-9f46-45c32d652b0e"/>
  </ds:schemaRefs>
</ds:datastoreItem>
</file>

<file path=customXml/itemProps3.xml><?xml version="1.0" encoding="utf-8"?>
<ds:datastoreItem xmlns:ds="http://schemas.openxmlformats.org/officeDocument/2006/customXml" ds:itemID="{A1A75789-2A1A-4BDB-955C-1331165D91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5ed2f1-8333-4c16-9f46-45c32d652b0e"/>
    <ds:schemaRef ds:uri="8d10ee78-cafb-47a7-9c3d-55be4f13a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9276</TotalTime>
  <Words>6240</Words>
  <Application>Microsoft Office PowerPoint</Application>
  <PresentationFormat>Widescreen</PresentationFormat>
  <Paragraphs>1073</Paragraphs>
  <Slides>86</Slides>
  <Notes>52</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86</vt:i4>
      </vt:variant>
    </vt:vector>
  </HeadingPairs>
  <TitlesOfParts>
    <vt:vector size="110" baseType="lpstr">
      <vt:lpstr>Adobe Devanagari</vt:lpstr>
      <vt:lpstr>Arial</vt:lpstr>
      <vt:lpstr>Arial Narrow</vt:lpstr>
      <vt:lpstr>Bebas Neue Bold</vt:lpstr>
      <vt:lpstr>Bell MT</vt:lpstr>
      <vt:lpstr>Calibri</vt:lpstr>
      <vt:lpstr>Calibri Light</vt:lpstr>
      <vt:lpstr>Gadugi</vt:lpstr>
      <vt:lpstr>Gill Sans</vt:lpstr>
      <vt:lpstr>Gill Sans MT</vt:lpstr>
      <vt:lpstr>Helvetica Light</vt:lpstr>
      <vt:lpstr>Montserrat-Regular</vt:lpstr>
      <vt:lpstr>Playfair Display Black</vt:lpstr>
      <vt:lpstr>Raleway</vt:lpstr>
      <vt:lpstr>SapientCentroSlab-Light</vt:lpstr>
      <vt:lpstr>Symbol</vt:lpstr>
      <vt:lpstr>Tahoma</vt:lpstr>
      <vt:lpstr>Times New Roman</vt:lpstr>
      <vt:lpstr>Wingdings</vt:lpstr>
      <vt:lpstr>Wingdings 2</vt:lpstr>
      <vt:lpstr>Office Theme</vt:lpstr>
      <vt:lpstr>1_NCI PPT Template 4x3 BLUE</vt:lpstr>
      <vt:lpstr>NCI PPT Template 16x9 WHITE</vt:lpstr>
      <vt:lpstr>hsph-test2</vt:lpstr>
      <vt:lpstr>2022  Multilevel Intervention Training Institute </vt:lpstr>
      <vt:lpstr>Introduction and Welcome  </vt:lpstr>
      <vt:lpstr>Programmatic perspective of  Multilevel Interventions   </vt:lpstr>
      <vt:lpstr>PowerPoint Presentation</vt:lpstr>
      <vt:lpstr>PowerPoint Presentation</vt:lpstr>
      <vt:lpstr>PowerPoint Presentation</vt:lpstr>
      <vt:lpstr>PowerPoint Presentation</vt:lpstr>
      <vt:lpstr>PowerPoint Presentation</vt:lpstr>
      <vt:lpstr>PowerPoint Presentation</vt:lpstr>
      <vt:lpstr>Current attention to multilevel research    </vt:lpstr>
      <vt:lpstr>Your MLTI Team</vt:lpstr>
      <vt:lpstr>History of Multilevel Intervention Research</vt:lpstr>
      <vt:lpstr>PowerPoint Presentation</vt:lpstr>
      <vt:lpstr>Definition</vt:lpstr>
      <vt:lpstr>PowerPoint Presentation</vt:lpstr>
      <vt:lpstr>Thank you</vt:lpstr>
      <vt:lpstr>Scope of multilevel research in healthcare and public health</vt:lpstr>
      <vt:lpstr>Why do we need MLIs?</vt:lpstr>
      <vt:lpstr>Which questions should we answer?</vt:lpstr>
      <vt:lpstr>“Is the intervention Effective?” How do we (researchers) often answer?</vt:lpstr>
      <vt:lpstr>Are our answers useful?</vt:lpstr>
      <vt:lpstr>MLI trial results, scenario 1: Strong effects, moderate variance</vt:lpstr>
      <vt:lpstr>MLI trial results, scenario 2: Weak effects, high variance</vt:lpstr>
      <vt:lpstr>Support for practice: evidence vs. insights and guidance</vt:lpstr>
      <vt:lpstr>Policy/practice decision makers’ questions</vt:lpstr>
      <vt:lpstr>Support for policy/practice leaders: evidence vs. insights and guidance</vt:lpstr>
      <vt:lpstr>Desired features of MLI research</vt:lpstr>
      <vt:lpstr>Desired features of MLI research</vt:lpstr>
      <vt:lpstr>Questions and Answers    </vt:lpstr>
      <vt:lpstr>Case Study 1: Exemplary Case Studies  of MLI Research (Single vs. multiple levels)     </vt:lpstr>
      <vt:lpstr>PowerPoint Presentation</vt:lpstr>
      <vt:lpstr>What is a community?  </vt:lpstr>
      <vt:lpstr>An Example of a (Single Level)  Community-Level Intervention </vt:lpstr>
      <vt:lpstr>More Levels, More Impact… ??</vt:lpstr>
      <vt:lpstr>43,000 New Cancers Annually Caused by HPV</vt:lpstr>
      <vt:lpstr>HPV Vaccination Will Likely Eradicate  Cervical Cancer in Australia</vt:lpstr>
      <vt:lpstr>HPV Vaccination Rates in the US are Low</vt:lpstr>
      <vt:lpstr>Provider Recommendation Has Big Impact on HPV Vaccination Rates (Males, 13-17)</vt:lpstr>
      <vt:lpstr>A Multilevel Model for HPV Vaccination &amp; Cervical Cancer Disparities in Ohio Appalachia</vt:lpstr>
      <vt:lpstr>The Parent Project– Intervention Targets and Components at Multiple Levels</vt:lpstr>
      <vt:lpstr>The Parent Project</vt:lpstr>
      <vt:lpstr>The Parent Project</vt:lpstr>
      <vt:lpstr>The Parent Project-Outcomes at  Multiple Levels</vt:lpstr>
      <vt:lpstr>Emotional Contagion, Digitally Enabled</vt:lpstr>
      <vt:lpstr>Vaccine Refusal is Just One Part of the Complex Vaccination Problem </vt:lpstr>
      <vt:lpstr>How Do You Pick Among These Levels? </vt:lpstr>
      <vt:lpstr>We Vaccinate: A Multilevel Intervention to Increase Children’s Vaccination Uptake</vt:lpstr>
      <vt:lpstr>PowerPoint Presentation</vt:lpstr>
      <vt:lpstr>Case Study 2:  Multiple levels of influence on cervical cancer screening     </vt:lpstr>
      <vt:lpstr>Multiple levels of influence on cervical cancer screening</vt:lpstr>
      <vt:lpstr>Contextual influences on cancer continuum</vt:lpstr>
      <vt:lpstr>Goal</vt:lpstr>
      <vt:lpstr>Why examine variation at multiple levels?</vt:lpstr>
      <vt:lpstr>PowerPoint Presentation</vt:lpstr>
      <vt:lpstr>PowerPoint Presentation</vt:lpstr>
      <vt:lpstr>Eligibility </vt:lpstr>
      <vt:lpstr>Methods</vt:lpstr>
      <vt:lpstr>Cross-classified regression</vt:lpstr>
      <vt:lpstr>Estimating multilevel variation</vt:lpstr>
      <vt:lpstr>Multilevel covariates</vt:lpstr>
      <vt:lpstr>PowerPoint Presentation</vt:lpstr>
      <vt:lpstr>PowerPoint Presentation</vt:lpstr>
      <vt:lpstr>Time (in days) to Pap screening</vt:lpstr>
      <vt:lpstr>PowerPoint Presentation</vt:lpstr>
      <vt:lpstr>PowerPoint Presentation</vt:lpstr>
      <vt:lpstr>Next Steps </vt:lpstr>
      <vt:lpstr>Acknowledgements </vt:lpstr>
      <vt:lpstr>Case Study 3:  Exemplary Case Studies of MLI Research     </vt:lpstr>
      <vt:lpstr>PowerPoint Presentation</vt:lpstr>
      <vt:lpstr>Key Points</vt:lpstr>
      <vt:lpstr>Discussant 1:  Observations on the case studies and how theory was employed    </vt:lpstr>
      <vt:lpstr>Discussant 2:  Observations on the designs, methods, and evaluation approaches employed in the case studies    </vt:lpstr>
      <vt:lpstr>Desired features of MLI research</vt:lpstr>
      <vt:lpstr>Questions and Answers    </vt:lpstr>
      <vt:lpstr>Introduction to MLTI Advanced Learning     </vt:lpstr>
      <vt:lpstr>MLTI                              Curriculum Objectives</vt:lpstr>
      <vt:lpstr>Cores of MLI Research</vt:lpstr>
      <vt:lpstr>Course Modules January 20, 2022-June 23, 2022</vt:lpstr>
      <vt:lpstr>Training Expectations</vt:lpstr>
      <vt:lpstr>Deliverables</vt:lpstr>
      <vt:lpstr>PowerPoint Presentation</vt:lpstr>
      <vt:lpstr>Pre-MLTI Evaluation     </vt:lpstr>
      <vt:lpstr>Break    </vt:lpstr>
      <vt:lpstr>Plenary: Delivery of MLIs in Public Health    </vt:lpstr>
      <vt:lpstr>Questions and Answers  Wrap-up  </vt:lpstr>
      <vt:lpstr>Module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2020 Multilevel Intervention Training Institute  (MLTI)</dc:title>
  <dc:creator>Breslau, Erica (NIH/NCI) [E]</dc:creator>
  <cp:lastModifiedBy>Fall, Prisca N (NIH/NCI) [E]</cp:lastModifiedBy>
  <cp:revision>89</cp:revision>
  <dcterms:created xsi:type="dcterms:W3CDTF">2020-05-05T15:09:56Z</dcterms:created>
  <dcterms:modified xsi:type="dcterms:W3CDTF">2023-11-19T19:51:19Z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0x010100DC527882F861324492A1C23A6C7B571B</vt:lpwstr>
  </property>
  <property fmtid="{D5CDD505-2E9C-101B-9397-08002B2CF9AE}" pid="3" name="MediaServiceImageTags">
    <vt:lpwstr/>
  </property>
</Properties>
</file>